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9"/>
  </p:notesMasterIdLst>
  <p:sldIdLst>
    <p:sldId id="262" r:id="rId2"/>
    <p:sldId id="326" r:id="rId3"/>
    <p:sldId id="325" r:id="rId4"/>
    <p:sldId id="285" r:id="rId5"/>
    <p:sldId id="330" r:id="rId6"/>
    <p:sldId id="324" r:id="rId7"/>
    <p:sldId id="327" r:id="rId8"/>
    <p:sldId id="328" r:id="rId9"/>
    <p:sldId id="329" r:id="rId10"/>
    <p:sldId id="294" r:id="rId11"/>
    <p:sldId id="299" r:id="rId12"/>
    <p:sldId id="296" r:id="rId13"/>
    <p:sldId id="307" r:id="rId14"/>
    <p:sldId id="310" r:id="rId15"/>
    <p:sldId id="311" r:id="rId16"/>
    <p:sldId id="312" r:id="rId17"/>
    <p:sldId id="272" r:id="rId18"/>
  </p:sldIdLst>
  <p:sldSz cx="10287000" cy="6858000" type="35mm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24">
          <p15:clr>
            <a:srgbClr val="A4A3A4"/>
          </p15:clr>
        </p15:guide>
        <p15:guide id="2" orient="horz" pos="618">
          <p15:clr>
            <a:srgbClr val="A4A3A4"/>
          </p15:clr>
        </p15:guide>
        <p15:guide id="3" orient="horz" pos="1026">
          <p15:clr>
            <a:srgbClr val="A4A3A4"/>
          </p15:clr>
        </p15:guide>
        <p15:guide id="4" orient="horz" pos="3067">
          <p15:clr>
            <a:srgbClr val="A4A3A4"/>
          </p15:clr>
        </p15:guide>
        <p15:guide id="5" orient="horz" pos="3748">
          <p15:clr>
            <a:srgbClr val="A4A3A4"/>
          </p15:clr>
        </p15:guide>
        <p15:guide id="6" orient="horz" pos="799">
          <p15:clr>
            <a:srgbClr val="A4A3A4"/>
          </p15:clr>
        </p15:guide>
        <p15:guide id="7" pos="3240">
          <p15:clr>
            <a:srgbClr val="A4A3A4"/>
          </p15:clr>
        </p15:guide>
        <p15:guide id="8" pos="292">
          <p15:clr>
            <a:srgbClr val="A4A3A4"/>
          </p15:clr>
        </p15:guide>
        <p15:guide id="9" pos="6234">
          <p15:clr>
            <a:srgbClr val="A4A3A4"/>
          </p15:clr>
        </p15:guide>
        <p15:guide id="10" pos="1290">
          <p15:clr>
            <a:srgbClr val="A4A3A4"/>
          </p15:clr>
        </p15:guide>
        <p15:guide id="11" pos="2106">
          <p15:clr>
            <a:srgbClr val="A4A3A4"/>
          </p15:clr>
        </p15:guide>
        <p15:guide id="12" pos="156">
          <p15:clr>
            <a:srgbClr val="A4A3A4"/>
          </p15:clr>
        </p15:guide>
        <p15:guide id="13" pos="60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8E90"/>
    <a:srgbClr val="04D9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264" autoAdjust="0"/>
  </p:normalViewPr>
  <p:slideViewPr>
    <p:cSldViewPr showGuides="1">
      <p:cViewPr varScale="1">
        <p:scale>
          <a:sx n="78" d="100"/>
          <a:sy n="78" d="100"/>
        </p:scale>
        <p:origin x="1074" y="84"/>
      </p:cViewPr>
      <p:guideLst>
        <p:guide orient="horz" pos="2024"/>
        <p:guide orient="horz" pos="618"/>
        <p:guide orient="horz" pos="1026"/>
        <p:guide orient="horz" pos="3067"/>
        <p:guide orient="horz" pos="3748"/>
        <p:guide orient="horz" pos="799"/>
        <p:guide pos="3240"/>
        <p:guide pos="292"/>
        <p:guide pos="6234"/>
        <p:guide pos="1290"/>
        <p:guide pos="2106"/>
        <p:guide pos="156"/>
        <p:guide pos="605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7" d="100"/>
          <a:sy n="87" d="100"/>
        </p:scale>
        <p:origin x="-382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9"/>
          </c:dPt>
          <c:cat>
            <c:strRef>
              <c:f>Sheet1!$A$2:$A$3</c:f>
              <c:strCache>
                <c:ptCount val="2"/>
                <c:pt idx="0">
                  <c:v>1분기</c:v>
                </c:pt>
                <c:pt idx="1">
                  <c:v>2분기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84</c:v>
                </c:pt>
                <c:pt idx="1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6D7DA-3966-4557-8129-2B6B4D4C16BB}" type="datetimeFigureOut">
              <a:rPr lang="ko-KR" altLang="en-US" smtClean="0"/>
              <a:pPr/>
              <a:t>2017-07-18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91B4F-6251-4AC5-911F-B937D6F7241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6734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71525" y="2130426"/>
            <a:ext cx="874395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-12243" y="508000"/>
            <a:ext cx="10306089" cy="0"/>
            <a:chOff x="4233" y="508000"/>
            <a:chExt cx="10306089" cy="0"/>
          </a:xfrm>
        </p:grpSpPr>
        <p:sp>
          <p:nvSpPr>
            <p:cNvPr id="8" name="Line 6"/>
            <p:cNvSpPr>
              <a:spLocks noChangeShapeType="1"/>
            </p:cNvSpPr>
            <p:nvPr userDrawn="1"/>
          </p:nvSpPr>
          <p:spPr bwMode="auto">
            <a:xfrm>
              <a:off x="4233" y="508000"/>
              <a:ext cx="8820000" cy="0"/>
            </a:xfrm>
            <a:prstGeom prst="line">
              <a:avLst/>
            </a:prstGeom>
            <a:noFill/>
            <a:ln w="412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9" name="Line 7"/>
            <p:cNvSpPr>
              <a:spLocks noChangeShapeType="1"/>
            </p:cNvSpPr>
            <p:nvPr userDrawn="1"/>
          </p:nvSpPr>
          <p:spPr bwMode="auto">
            <a:xfrm>
              <a:off x="8798322" y="508000"/>
              <a:ext cx="1512000" cy="0"/>
            </a:xfrm>
            <a:prstGeom prst="line">
              <a:avLst/>
            </a:prstGeom>
            <a:noFill/>
            <a:ln w="41275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000" tIns="46800" rIns="90000" bIns="46800" anchor="ctr"/>
            <a:lstStyle/>
            <a:p>
              <a:endParaRPr lang="ko-KR" altLang="en-US" dirty="0">
                <a:ea typeface="맑은 고딕" panose="020B0503020000020004" pitchFamily="50" charset="-127"/>
              </a:endParaRPr>
            </a:p>
          </p:txBody>
        </p:sp>
      </p:grpSp>
      <p:cxnSp>
        <p:nvCxnSpPr>
          <p:cNvPr id="10" name="직선 연결선 9"/>
          <p:cNvCxnSpPr/>
          <p:nvPr userDrawn="1"/>
        </p:nvCxnSpPr>
        <p:spPr>
          <a:xfrm>
            <a:off x="-6028" y="6435725"/>
            <a:ext cx="1029302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슬라이드 번호 개체 틀 3"/>
          <p:cNvSpPr>
            <a:spLocks noGrp="1"/>
          </p:cNvSpPr>
          <p:nvPr>
            <p:ph type="sldNum" sz="quarter" idx="11"/>
          </p:nvPr>
        </p:nvSpPr>
        <p:spPr>
          <a:xfrm>
            <a:off x="9270331" y="6515324"/>
            <a:ext cx="942527" cy="258996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7F6BD8F-51A0-4524-A01C-06E312A2DA8A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2" name="Picture 4" descr="C:\Users\hs\Desktop\한국전자영수증_CI\ci2\2.png"/>
          <p:cNvPicPr>
            <a:picLocks noChangeAspect="1" noChangeArrowheads="1"/>
          </p:cNvPicPr>
          <p:nvPr userDrawn="1"/>
        </p:nvPicPr>
        <p:blipFill>
          <a:blip r:embed="rId2" cstate="print">
            <a:lum bright="-20000"/>
          </a:blip>
          <a:srcRect r="17376"/>
          <a:stretch>
            <a:fillRect/>
          </a:stretch>
        </p:blipFill>
        <p:spPr bwMode="auto">
          <a:xfrm>
            <a:off x="174948" y="6520011"/>
            <a:ext cx="741735" cy="223689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 userDrawn="1"/>
        </p:nvSpPr>
        <p:spPr>
          <a:xfrm>
            <a:off x="93415" y="135682"/>
            <a:ext cx="36000" cy="252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Eras Bold ITC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2602" y="4406901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12602" y="2906713"/>
            <a:ext cx="87439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78644" y="1600201"/>
            <a:ext cx="51220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872162" y="1600201"/>
            <a:ext cx="51220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225654" y="1535113"/>
            <a:ext cx="45469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225654" y="2174875"/>
            <a:ext cx="45469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4351" y="273050"/>
            <a:ext cx="338435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21931" y="273051"/>
            <a:ext cx="575071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14351" y="1435101"/>
            <a:ext cx="338435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16324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16324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16324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390335" y="274639"/>
            <a:ext cx="2603897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78644" y="274639"/>
            <a:ext cx="7640241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4350" y="1600201"/>
            <a:ext cx="92583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14350" y="6356351"/>
            <a:ext cx="2400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514725" y="6356351"/>
            <a:ext cx="32575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372350" y="6356351"/>
            <a:ext cx="2400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943AB-5A0F-4A80-9CA2-43C99D0A9AE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jpe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2.png"/><Relationship Id="rId3" Type="http://schemas.openxmlformats.org/officeDocument/2006/relationships/image" Target="../media/image24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37.png"/><Relationship Id="rId2" Type="http://schemas.openxmlformats.org/officeDocument/2006/relationships/image" Target="../media/image28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33.jpeg"/><Relationship Id="rId4" Type="http://schemas.openxmlformats.org/officeDocument/2006/relationships/image" Target="../media/image14.png"/><Relationship Id="rId9" Type="http://schemas.openxmlformats.org/officeDocument/2006/relationships/image" Target="../media/image32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jpeg"/><Relationship Id="rId7" Type="http://schemas.openxmlformats.org/officeDocument/2006/relationships/image" Target="../media/image11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41.jpeg"/><Relationship Id="rId4" Type="http://schemas.openxmlformats.org/officeDocument/2006/relationships/image" Target="../media/image40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://www.lotte.co.kr/index.js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2.png"/><Relationship Id="rId3" Type="http://schemas.openxmlformats.org/officeDocument/2006/relationships/image" Target="../media/image59.png"/><Relationship Id="rId7" Type="http://schemas.openxmlformats.org/officeDocument/2006/relationships/image" Target="../media/image21.png"/><Relationship Id="rId12" Type="http://schemas.openxmlformats.org/officeDocument/2006/relationships/image" Target="../media/image4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63.jpeg"/><Relationship Id="rId5" Type="http://schemas.openxmlformats.org/officeDocument/2006/relationships/image" Target="../media/image61.png"/><Relationship Id="rId10" Type="http://schemas.openxmlformats.org/officeDocument/2006/relationships/image" Target="../media/image62.png"/><Relationship Id="rId4" Type="http://schemas.openxmlformats.org/officeDocument/2006/relationships/image" Target="../media/image60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8.png"/><Relationship Id="rId7" Type="http://schemas.openxmlformats.org/officeDocument/2006/relationships/image" Target="../media/image23.png"/><Relationship Id="rId12" Type="http://schemas.openxmlformats.org/officeDocument/2006/relationships/image" Target="../media/image4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12.png"/><Relationship Id="rId5" Type="http://schemas.openxmlformats.org/officeDocument/2006/relationships/image" Target="../media/image61.png"/><Relationship Id="rId10" Type="http://schemas.openxmlformats.org/officeDocument/2006/relationships/image" Target="../media/image21.png"/><Relationship Id="rId4" Type="http://schemas.openxmlformats.org/officeDocument/2006/relationships/image" Target="../media/image59.pn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4207395" y="1661303"/>
            <a:ext cx="5556525" cy="983754"/>
          </a:xfrm>
          <a:prstGeom prst="rect">
            <a:avLst/>
          </a:prstGeom>
        </p:spPr>
        <p:txBody>
          <a:bodyPr vert="horz" lIns="80977" tIns="40489" rIns="80977" bIns="40489" rtlCol="0" anchor="ctr">
            <a:norm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Bold ITC" panose="020B0907030504020204" pitchFamily="34" charset="0"/>
              </a:rPr>
              <a:t>전자영수증 서비스</a:t>
            </a:r>
            <a:endParaRPr lang="en-US" altLang="ko-K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Bold ITC" panose="020B0907030504020204" pitchFamily="34" charset="0"/>
            </a:endParaRPr>
          </a:p>
        </p:txBody>
      </p:sp>
      <p:pic>
        <p:nvPicPr>
          <p:cNvPr id="14" name="Picture 4" descr="C:\Users\hs\Desktop\한국전자영수증_CI\ci2\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991157" y="4653136"/>
            <a:ext cx="1544385" cy="427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3" descr="E:\00 신규비즈니스_NewBM\00 전자영수증\## 한국인터넷진흥원\메인표지.png"/>
          <p:cNvPicPr>
            <a:picLocks noChangeAspect="1" noChangeArrowheads="1"/>
          </p:cNvPicPr>
          <p:nvPr/>
        </p:nvPicPr>
        <p:blipFill>
          <a:blip r:embed="rId3" cstate="print"/>
          <a:srcRect l="7566" t="13051" r="42072" b="9351"/>
          <a:stretch>
            <a:fillRect/>
          </a:stretch>
        </p:blipFill>
        <p:spPr bwMode="auto">
          <a:xfrm>
            <a:off x="970012" y="865372"/>
            <a:ext cx="5181600" cy="5321643"/>
          </a:xfrm>
          <a:prstGeom prst="rect">
            <a:avLst/>
          </a:prstGeom>
          <a:noFill/>
        </p:spPr>
      </p:pic>
      <p:pic>
        <p:nvPicPr>
          <p:cNvPr id="19" name="그림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2931" y="6383581"/>
            <a:ext cx="1270963" cy="198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" descr="미래부, 2016년 주파수경매 입찰증분 0.75% 확정…보안 시스템 강화한다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122" b="499"/>
          <a:stretch>
            <a:fillRect/>
          </a:stretch>
        </p:blipFill>
        <p:spPr bwMode="auto">
          <a:xfrm>
            <a:off x="3343300" y="6356241"/>
            <a:ext cx="1314451" cy="311556"/>
          </a:xfrm>
          <a:prstGeom prst="rect">
            <a:avLst/>
          </a:prstGeom>
          <a:noFill/>
        </p:spPr>
      </p:pic>
      <p:sp>
        <p:nvSpPr>
          <p:cNvPr id="23" name="TextBox 42"/>
          <p:cNvSpPr txBox="1"/>
          <p:nvPr/>
        </p:nvSpPr>
        <p:spPr>
          <a:xfrm>
            <a:off x="5902878" y="6381328"/>
            <a:ext cx="4074387" cy="265752"/>
          </a:xfrm>
          <a:prstGeom prst="rect">
            <a:avLst/>
          </a:prstGeom>
          <a:noFill/>
        </p:spPr>
        <p:txBody>
          <a:bodyPr wrap="square" lIns="103163" tIns="51581" rIns="103163" bIns="51581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813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1626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7439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3252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9065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4878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0691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6504" algn="l" defTabSz="1031626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50" b="1" dirty="0" smtClean="0">
                <a:latin typeface="Eras Bold ITC" panose="020B0907030504020204" pitchFamily="34" charset="0"/>
                <a:cs typeface="Arial" pitchFamily="34" charset="0"/>
              </a:rPr>
              <a:t>선정사업자</a:t>
            </a:r>
            <a:r>
              <a:rPr lang="ko-KR" altLang="en-US" sz="900" b="1" dirty="0" smtClean="0">
                <a:latin typeface="Eras Bold ITC" panose="020B0907030504020204" pitchFamily="34" charset="0"/>
                <a:cs typeface="Arial" pitchFamily="34" charset="0"/>
              </a:rPr>
              <a:t> </a:t>
            </a:r>
            <a:r>
              <a:rPr lang="en-US" altLang="ko-KR" sz="1050" b="1" dirty="0" smtClean="0">
                <a:latin typeface="Eras Bold ITC" panose="020B0907030504020204" pitchFamily="34" charset="0"/>
                <a:cs typeface="Arial" pitchFamily="34" charset="0"/>
              </a:rPr>
              <a:t>2016</a:t>
            </a:r>
            <a:r>
              <a:rPr lang="ko-KR" altLang="en-US" sz="1050" b="1" dirty="0" smtClean="0">
                <a:latin typeface="Eras Bold ITC" panose="020B0907030504020204" pitchFamily="34" charset="0"/>
                <a:cs typeface="Arial" pitchFamily="34" charset="0"/>
              </a:rPr>
              <a:t>년 전자문서대상 미래창조과학부장관상수상</a:t>
            </a:r>
          </a:p>
        </p:txBody>
      </p:sp>
    </p:spTree>
    <p:extLst>
      <p:ext uri="{BB962C8B-B14F-4D97-AF65-F5344CB8AC3E}">
        <p14:creationId xmlns:p14="http://schemas.microsoft.com/office/powerpoint/2010/main" val="58654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0598" y="1377696"/>
            <a:ext cx="6438746" cy="10926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endParaRPr lang="en-US" altLang="ko-KR" sz="2800" b="1" dirty="0" smtClean="0">
              <a:solidFill>
                <a:schemeClr val="bg1"/>
              </a:solidFill>
              <a:latin typeface="Eras Bold ITC" panose="020B0907030504020204" pitchFamily="34" charset="0"/>
              <a:ea typeface="나눔고딕" pitchFamily="50" charset="-127"/>
            </a:endParaRPr>
          </a:p>
          <a:p>
            <a:pPr algn="ctr">
              <a:lnSpc>
                <a:spcPts val="2600"/>
              </a:lnSpc>
            </a:pP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기본을 이해하고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만들었습니다</a:t>
            </a:r>
            <a:r>
              <a:rPr lang="en-US" altLang="ko-KR" sz="3200" b="1" dirty="0" smtClean="0">
                <a:solidFill>
                  <a:schemeClr val="bg1"/>
                </a:solidFill>
                <a:latin typeface="+mn-ea"/>
              </a:rPr>
              <a:t>. !</a:t>
            </a:r>
          </a:p>
          <a:p>
            <a:pPr algn="ctr">
              <a:lnSpc>
                <a:spcPts val="2600"/>
              </a:lnSpc>
            </a:pPr>
            <a:endParaRPr lang="en-US" altLang="ko-KR" sz="28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23742" y="3266364"/>
            <a:ext cx="4277305" cy="1116043"/>
            <a:chOff x="1443922" y="1857364"/>
            <a:chExt cx="3788207" cy="1141338"/>
          </a:xfrm>
        </p:grpSpPr>
        <p:sp>
          <p:nvSpPr>
            <p:cNvPr id="6" name="직사각형 5"/>
            <p:cNvSpPr/>
            <p:nvPr/>
          </p:nvSpPr>
          <p:spPr>
            <a:xfrm>
              <a:off x="1446770" y="1857364"/>
              <a:ext cx="2039670" cy="2786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소비자</a:t>
              </a:r>
              <a:r>
                <a:rPr lang="en-US" altLang="ko-KR" sz="2800" b="1" spc="-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(</a:t>
              </a:r>
              <a:r>
                <a:rPr lang="ko-KR" altLang="en-US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고객</a:t>
              </a:r>
              <a:r>
                <a:rPr lang="en-US" altLang="ko-KR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)</a:t>
              </a:r>
              <a:endParaRPr lang="ko-KR" altLang="en-US" sz="2800" b="1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7" name="TextBox 3"/>
            <p:cNvSpPr txBox="1"/>
            <p:nvPr/>
          </p:nvSpPr>
          <p:spPr>
            <a:xfrm>
              <a:off x="1443922" y="2337722"/>
              <a:ext cx="3788207" cy="660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얼</a:t>
              </a:r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마나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 </a:t>
              </a:r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도움이 되고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,</a:t>
              </a:r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 편리한가 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?</a:t>
              </a:r>
            </a:p>
            <a:p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이용할 곳은 있나 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?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331586" y="4668211"/>
            <a:ext cx="3600400" cy="1180205"/>
            <a:chOff x="1454720" y="1822790"/>
            <a:chExt cx="3648306" cy="1206955"/>
          </a:xfrm>
        </p:grpSpPr>
        <p:sp>
          <p:nvSpPr>
            <p:cNvPr id="9" name="직사각형 8"/>
            <p:cNvSpPr/>
            <p:nvPr/>
          </p:nvSpPr>
          <p:spPr>
            <a:xfrm>
              <a:off x="2441013" y="1822790"/>
              <a:ext cx="2662013" cy="42642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사업자</a:t>
              </a:r>
              <a:r>
                <a:rPr lang="en-US" altLang="ko-KR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(</a:t>
              </a:r>
              <a:r>
                <a:rPr lang="ko-KR" altLang="en-US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제공자</a:t>
              </a:r>
              <a:r>
                <a:rPr lang="en-US" altLang="ko-KR" sz="2800" b="1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)</a:t>
              </a:r>
              <a:endParaRPr lang="ko-KR" altLang="en-US" sz="2800" b="1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10" name="TextBox 6"/>
            <p:cNvSpPr txBox="1"/>
            <p:nvPr/>
          </p:nvSpPr>
          <p:spPr>
            <a:xfrm>
              <a:off x="1454720" y="2368765"/>
              <a:ext cx="3465871" cy="660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/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이용자는 얼마나 되</a:t>
              </a:r>
              <a:r>
                <a:rPr lang="ko-KR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나</a:t>
              </a:r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 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?</a:t>
              </a:r>
            </a:p>
            <a:p>
              <a:pPr algn="r"/>
              <a:r>
                <a:rPr lang="ko-KR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실익이 있나 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?</a:t>
              </a: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955322" y="2944894"/>
            <a:ext cx="1466816" cy="1522631"/>
            <a:chOff x="2360712" y="3140968"/>
            <a:chExt cx="935819" cy="971429"/>
          </a:xfrm>
        </p:grpSpPr>
        <p:sp>
          <p:nvSpPr>
            <p:cNvPr id="12" name="타원 11"/>
            <p:cNvSpPr/>
            <p:nvPr/>
          </p:nvSpPr>
          <p:spPr>
            <a:xfrm>
              <a:off x="2360712" y="3140968"/>
              <a:ext cx="935819" cy="971429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pic>
          <p:nvPicPr>
            <p:cNvPr id="13" name="Picture 6" descr="F:\hsyoon_201606\07_제안서,발표자료(PPT)\161202_KDR솔루션_제안서\사용이미지\人物アイコン　チーム.png"/>
            <p:cNvPicPr>
              <a:picLocks noChangeAspect="1" noChangeArrowheads="1"/>
            </p:cNvPicPr>
            <p:nvPr/>
          </p:nvPicPr>
          <p:blipFill>
            <a:blip r:embed="rId2" cstate="print">
              <a:lum bright="100000"/>
            </a:blip>
            <a:srcRect/>
            <a:stretch>
              <a:fillRect/>
            </a:stretch>
          </p:blipFill>
          <p:spPr bwMode="auto">
            <a:xfrm>
              <a:off x="2516921" y="3285742"/>
              <a:ext cx="628615" cy="659760"/>
            </a:xfrm>
            <a:prstGeom prst="rect">
              <a:avLst/>
            </a:prstGeom>
            <a:noFill/>
          </p:spPr>
        </p:pic>
      </p:grpSp>
      <p:grpSp>
        <p:nvGrpSpPr>
          <p:cNvPr id="14" name="그룹 13"/>
          <p:cNvGrpSpPr/>
          <p:nvPr/>
        </p:nvGrpSpPr>
        <p:grpSpPr>
          <a:xfrm>
            <a:off x="7003994" y="4313046"/>
            <a:ext cx="1466816" cy="1450067"/>
            <a:chOff x="2360712" y="4446724"/>
            <a:chExt cx="935819" cy="925134"/>
          </a:xfrm>
        </p:grpSpPr>
        <p:sp>
          <p:nvSpPr>
            <p:cNvPr id="15" name="타원 14"/>
            <p:cNvSpPr/>
            <p:nvPr/>
          </p:nvSpPr>
          <p:spPr>
            <a:xfrm>
              <a:off x="2360712" y="4446724"/>
              <a:ext cx="935819" cy="92513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pic>
          <p:nvPicPr>
            <p:cNvPr id="16" name="Picture 3" descr="F:\hsyoon_201606\07_제안서,발표자료(PPT)\161202_KDR솔루션_제안서\사용이미지\NEWSアイコン.png"/>
            <p:cNvPicPr>
              <a:picLocks noChangeAspect="1" noChangeArrowheads="1"/>
            </p:cNvPicPr>
            <p:nvPr/>
          </p:nvPicPr>
          <p:blipFill>
            <a:blip r:embed="rId3" cstate="print">
              <a:lum bright="100000"/>
            </a:blip>
            <a:srcRect/>
            <a:stretch>
              <a:fillRect/>
            </a:stretch>
          </p:blipFill>
          <p:spPr bwMode="auto">
            <a:xfrm>
              <a:off x="2596895" y="4673318"/>
              <a:ext cx="440404" cy="506678"/>
            </a:xfrm>
            <a:prstGeom prst="rect">
              <a:avLst/>
            </a:prstGeom>
            <a:noFill/>
          </p:spPr>
        </p:pic>
      </p:grpSp>
      <p:cxnSp>
        <p:nvCxnSpPr>
          <p:cNvPr id="17" name="직선 연결선 16"/>
          <p:cNvCxnSpPr/>
          <p:nvPr/>
        </p:nvCxnSpPr>
        <p:spPr>
          <a:xfrm flipH="1">
            <a:off x="595282" y="3140968"/>
            <a:ext cx="8715436" cy="2500330"/>
          </a:xfrm>
          <a:prstGeom prst="line">
            <a:avLst/>
          </a:prstGeom>
          <a:ln w="12700">
            <a:solidFill>
              <a:schemeClr val="bg1">
                <a:lumMod val="50000"/>
                <a:alpha val="5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4"/>
          <p:cNvSpPr txBox="1"/>
          <p:nvPr/>
        </p:nvSpPr>
        <p:spPr>
          <a:xfrm>
            <a:off x="247650" y="0"/>
            <a:ext cx="6048672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전자영수증에 대한 질문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?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0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2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6048672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1.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 플랫폼 이란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?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8358378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전자영수증을 통한 고객 커뮤니케이션 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&amp;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각종 서비스에서 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Paperless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까지 가능한 플랫폼</a:t>
            </a:r>
          </a:p>
        </p:txBody>
      </p:sp>
      <p:grpSp>
        <p:nvGrpSpPr>
          <p:cNvPr id="3" name="그룹 44"/>
          <p:cNvGrpSpPr/>
          <p:nvPr/>
        </p:nvGrpSpPr>
        <p:grpSpPr>
          <a:xfrm>
            <a:off x="1801717" y="1793905"/>
            <a:ext cx="4411566" cy="797414"/>
            <a:chOff x="1446770" y="1857364"/>
            <a:chExt cx="3183452" cy="815487"/>
          </a:xfrm>
        </p:grpSpPr>
        <p:sp>
          <p:nvSpPr>
            <p:cNvPr id="30" name="직사각형 29"/>
            <p:cNvSpPr/>
            <p:nvPr/>
          </p:nvSpPr>
          <p:spPr>
            <a:xfrm>
              <a:off x="1446770" y="1857364"/>
              <a:ext cx="2307556" cy="2786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2000" spc="-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전자영수증 서비스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454720" y="2137772"/>
              <a:ext cx="3175502" cy="53507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전국 모든 사업장</a:t>
              </a:r>
              <a:r>
                <a:rPr lang="en-US" altLang="ko-KR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(650</a:t>
              </a:r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만점</a:t>
              </a:r>
              <a:r>
                <a:rPr lang="en-US" altLang="ko-KR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)</a:t>
              </a:r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에서 결제와 동시에 </a:t>
              </a:r>
              <a:endPara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  <a:p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고객의 스마트폰에 전자영수증 자동 발급</a:t>
              </a:r>
              <a:r>
                <a:rPr lang="en-US" altLang="ko-KR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!</a:t>
              </a:r>
            </a:p>
          </p:txBody>
        </p:sp>
      </p:grpSp>
      <p:sp>
        <p:nvSpPr>
          <p:cNvPr id="32" name="타원 31"/>
          <p:cNvSpPr/>
          <p:nvPr/>
        </p:nvSpPr>
        <p:spPr>
          <a:xfrm>
            <a:off x="753095" y="1700808"/>
            <a:ext cx="924198" cy="92419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33" name="Picture 2" descr="F:\hsyoon_201606\07_제안서,발표자료(PPT)\161202_KDR솔루션_제안서\사용이미지\NEWSアイコン.png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/>
          <a:stretch>
            <a:fillRect/>
          </a:stretch>
        </p:blipFill>
        <p:spPr bwMode="auto">
          <a:xfrm>
            <a:off x="1013555" y="1946721"/>
            <a:ext cx="401928" cy="446924"/>
          </a:xfrm>
          <a:prstGeom prst="rect">
            <a:avLst/>
          </a:prstGeom>
          <a:noFill/>
        </p:spPr>
      </p:pic>
      <p:grpSp>
        <p:nvGrpSpPr>
          <p:cNvPr id="4" name="그룹 47"/>
          <p:cNvGrpSpPr/>
          <p:nvPr/>
        </p:nvGrpSpPr>
        <p:grpSpPr>
          <a:xfrm>
            <a:off x="1826001" y="4695741"/>
            <a:ext cx="4285635" cy="797414"/>
            <a:chOff x="1446769" y="1857364"/>
            <a:chExt cx="3006179" cy="815487"/>
          </a:xfrm>
        </p:grpSpPr>
        <p:sp>
          <p:nvSpPr>
            <p:cNvPr id="35" name="직사각형 34"/>
            <p:cNvSpPr/>
            <p:nvPr/>
          </p:nvSpPr>
          <p:spPr>
            <a:xfrm>
              <a:off x="1446769" y="1857364"/>
              <a:ext cx="2125032" cy="2786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2000" spc="-5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비용절감 및 이미지 제고</a:t>
              </a:r>
              <a:endParaRPr lang="ko-KR" altLang="en-US" sz="200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454721" y="2137773"/>
              <a:ext cx="2998227" cy="5350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종이비용 및 결제단말 운영비용 절감</a:t>
              </a:r>
              <a:r>
                <a:rPr lang="en-US" altLang="ko-KR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!</a:t>
              </a:r>
            </a:p>
            <a:p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시 및 공단의 이미지 제고 및 인지도 향상</a:t>
              </a:r>
              <a:r>
                <a:rPr lang="en-US" altLang="ko-KR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!</a:t>
              </a:r>
              <a:endPara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</p:grpSp>
      <p:sp>
        <p:nvSpPr>
          <p:cNvPr id="38" name="타원 37"/>
          <p:cNvSpPr/>
          <p:nvPr/>
        </p:nvSpPr>
        <p:spPr>
          <a:xfrm>
            <a:off x="751012" y="4653136"/>
            <a:ext cx="950760" cy="92419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46" name="Picture 5" descr="F:\hsyoon_201606\07_제안서,발표자료(PPT)\161202_KDR솔루션_제안서\사용이미지\ポイントゲットアイコン1.png"/>
          <p:cNvPicPr>
            <a:picLocks noChangeAspect="1" noChangeArrowheads="1"/>
          </p:cNvPicPr>
          <p:nvPr/>
        </p:nvPicPr>
        <p:blipFill>
          <a:blip r:embed="rId3" cstate="print">
            <a:lum bright="100000"/>
          </a:blip>
          <a:srcRect/>
          <a:stretch>
            <a:fillRect/>
          </a:stretch>
        </p:blipFill>
        <p:spPr bwMode="auto">
          <a:xfrm>
            <a:off x="1000815" y="4916404"/>
            <a:ext cx="439872" cy="439872"/>
          </a:xfrm>
          <a:prstGeom prst="rect">
            <a:avLst/>
          </a:prstGeom>
          <a:noFill/>
        </p:spPr>
      </p:pic>
      <p:grpSp>
        <p:nvGrpSpPr>
          <p:cNvPr id="5" name="그룹 54"/>
          <p:cNvGrpSpPr/>
          <p:nvPr/>
        </p:nvGrpSpPr>
        <p:grpSpPr>
          <a:xfrm>
            <a:off x="1801717" y="3221872"/>
            <a:ext cx="4309919" cy="797415"/>
            <a:chOff x="1446770" y="1857364"/>
            <a:chExt cx="3110101" cy="815488"/>
          </a:xfrm>
        </p:grpSpPr>
        <p:sp>
          <p:nvSpPr>
            <p:cNvPr id="55" name="직사각형 54"/>
            <p:cNvSpPr/>
            <p:nvPr/>
          </p:nvSpPr>
          <p:spPr>
            <a:xfrm>
              <a:off x="1446770" y="1857364"/>
              <a:ext cx="2411481" cy="2786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2000" spc="-5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고객 커뮤니케이션 채널</a:t>
              </a:r>
              <a:endParaRPr lang="ko-KR" altLang="en-US" sz="200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454720" y="2137774"/>
              <a:ext cx="3102151" cy="53507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r>
                <a:rPr lang="ko-KR" altLang="en-US" sz="140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전자영수증 이용 고객과의 커뮤니케이션</a:t>
              </a:r>
              <a:r>
                <a:rPr lang="en-US" altLang="ko-KR" sz="140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!</a:t>
              </a:r>
            </a:p>
            <a:p>
              <a:r>
                <a:rPr lang="ko-KR" altLang="en-US" sz="140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고객 충성도 강화</a:t>
              </a:r>
              <a:r>
                <a:rPr lang="en-US" altLang="ko-KR" sz="140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!</a:t>
              </a:r>
              <a:endPara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</p:grpSp>
      <p:sp>
        <p:nvSpPr>
          <p:cNvPr id="58" name="타원 57"/>
          <p:cNvSpPr/>
          <p:nvPr/>
        </p:nvSpPr>
        <p:spPr>
          <a:xfrm>
            <a:off x="753095" y="3140968"/>
            <a:ext cx="924198" cy="92419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ko-KR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59" name="Picture 3" descr="F:\hsyoon_201606\07_제안서,발표자료(PPT)\161202_KDR솔루션_제안서\사용이미지\写真アイコン6.png"/>
          <p:cNvPicPr>
            <a:picLocks noChangeAspect="1" noChangeArrowheads="1"/>
          </p:cNvPicPr>
          <p:nvPr/>
        </p:nvPicPr>
        <p:blipFill>
          <a:blip r:embed="rId4" cstate="print">
            <a:lum bright="100000"/>
          </a:blip>
          <a:srcRect/>
          <a:stretch>
            <a:fillRect/>
          </a:stretch>
        </p:blipFill>
        <p:spPr bwMode="auto">
          <a:xfrm>
            <a:off x="1016042" y="3408439"/>
            <a:ext cx="415400" cy="415400"/>
          </a:xfrm>
          <a:prstGeom prst="rect">
            <a:avLst/>
          </a:prstGeom>
          <a:noFill/>
        </p:spPr>
      </p:pic>
      <p:pic>
        <p:nvPicPr>
          <p:cNvPr id="60" name="Picture 2" descr="F:\hsyoon_201606\07_제안서,발표자료(PPT)\161010_일반제안서용_시안\PSD\Untitled-4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7015708" y="1629470"/>
            <a:ext cx="2334842" cy="4320480"/>
          </a:xfrm>
          <a:prstGeom prst="rect">
            <a:avLst/>
          </a:prstGeom>
          <a:noFill/>
        </p:spPr>
      </p:pic>
      <p:pic>
        <p:nvPicPr>
          <p:cNvPr id="28" name="Picture 2" descr="울산시설공단 Ulsan Infrastructure Corporatio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837724" y="129396"/>
            <a:ext cx="1293965" cy="254305"/>
          </a:xfrm>
          <a:prstGeom prst="rect">
            <a:avLst/>
          </a:prstGeom>
          <a:noFill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13594" y="2492896"/>
            <a:ext cx="2125297" cy="672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8341740" y="3152074"/>
            <a:ext cx="88326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dirty="0">
              <a:latin typeface="Eras Bold ITC" panose="020B0907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3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6048672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2.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 발행 프로세스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4679486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비용절감 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/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커뮤니케이션 채널 활용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/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편리성 제공</a:t>
            </a:r>
            <a:endParaRPr lang="arn-CL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cxnSp>
        <p:nvCxnSpPr>
          <p:cNvPr id="36" name="직선 화살표 연결선 35"/>
          <p:cNvCxnSpPr/>
          <p:nvPr/>
        </p:nvCxnSpPr>
        <p:spPr>
          <a:xfrm>
            <a:off x="1736521" y="3155344"/>
            <a:ext cx="971079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그룹 54"/>
          <p:cNvGrpSpPr/>
          <p:nvPr/>
        </p:nvGrpSpPr>
        <p:grpSpPr>
          <a:xfrm>
            <a:off x="5619293" y="2781324"/>
            <a:ext cx="713277" cy="702887"/>
            <a:chOff x="4839493" y="5128617"/>
            <a:chExt cx="608013" cy="599156"/>
          </a:xfrm>
        </p:grpSpPr>
        <p:pic>
          <p:nvPicPr>
            <p:cNvPr id="39" name="Picture 2" descr="C:\Users\pkh\Desktop\DB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80012" y="5143434"/>
              <a:ext cx="467494" cy="493281"/>
            </a:xfrm>
            <a:prstGeom prst="rect">
              <a:avLst/>
            </a:prstGeom>
            <a:noFill/>
          </p:spPr>
        </p:pic>
        <p:pic>
          <p:nvPicPr>
            <p:cNvPr id="40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39493" y="5128617"/>
              <a:ext cx="335627" cy="599156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41" name="직선 화살표 연결선 40"/>
          <p:cNvCxnSpPr/>
          <p:nvPr/>
        </p:nvCxnSpPr>
        <p:spPr>
          <a:xfrm>
            <a:off x="4538061" y="3153447"/>
            <a:ext cx="821463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>
            <a:off x="6655366" y="3124171"/>
            <a:ext cx="821463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2" descr="card, credit, credit card, payment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4350" y="2697138"/>
            <a:ext cx="443830" cy="443830"/>
          </a:xfrm>
          <a:prstGeom prst="rect">
            <a:avLst/>
          </a:prstGeom>
          <a:noFill/>
        </p:spPr>
      </p:pic>
      <p:pic>
        <p:nvPicPr>
          <p:cNvPr id="60" name="Picture 2" descr="couple, group, people, users 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6996" y="2610234"/>
            <a:ext cx="899162" cy="899163"/>
          </a:xfrm>
          <a:prstGeom prst="rect">
            <a:avLst/>
          </a:prstGeom>
          <a:noFill/>
        </p:spPr>
      </p:pic>
      <p:sp>
        <p:nvSpPr>
          <p:cNvPr id="64" name="TextBox 63"/>
          <p:cNvSpPr txBox="1"/>
          <p:nvPr/>
        </p:nvSpPr>
        <p:spPr>
          <a:xfrm>
            <a:off x="5378457" y="3975001"/>
            <a:ext cx="130035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000" smtClean="0">
                <a:latin typeface="Eras Bold ITC" panose="020B0907030504020204" pitchFamily="34" charset="0"/>
              </a:rPr>
              <a:t>④ 전자영수증 생성</a:t>
            </a:r>
            <a:endParaRPr lang="ko-KR" altLang="en-US" sz="1000" dirty="0">
              <a:latin typeface="Eras Bold ITC" panose="020B0907030504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375748" y="3949834"/>
            <a:ext cx="1300356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>
              <a:spcAft>
                <a:spcPts val="400"/>
              </a:spcAft>
            </a:pPr>
            <a:r>
              <a:rPr lang="ko-KR" altLang="en-US" sz="1000" dirty="0" smtClean="0">
                <a:latin typeface="Eras Bold ITC" panose="020B0907030504020204" pitchFamily="34" charset="0"/>
              </a:rPr>
              <a:t>⑤ 전자영수증 발급</a:t>
            </a:r>
            <a:endParaRPr lang="en-US" altLang="ko-KR" sz="1000" dirty="0" smtClean="0">
              <a:latin typeface="Eras Bold ITC" panose="020B0907030504020204" pitchFamily="34" charset="0"/>
            </a:endParaRPr>
          </a:p>
        </p:txBody>
      </p:sp>
      <p:grpSp>
        <p:nvGrpSpPr>
          <p:cNvPr id="67" name="그룹 66"/>
          <p:cNvGrpSpPr/>
          <p:nvPr/>
        </p:nvGrpSpPr>
        <p:grpSpPr>
          <a:xfrm>
            <a:off x="7772730" y="2653866"/>
            <a:ext cx="524704" cy="974204"/>
            <a:chOff x="7081588" y="2487881"/>
            <a:chExt cx="524704" cy="974204"/>
          </a:xfrm>
        </p:grpSpPr>
        <p:grpSp>
          <p:nvGrpSpPr>
            <p:cNvPr id="68" name="그룹 136"/>
            <p:cNvGrpSpPr/>
            <p:nvPr/>
          </p:nvGrpSpPr>
          <p:grpSpPr>
            <a:xfrm>
              <a:off x="7081588" y="2487881"/>
              <a:ext cx="524704" cy="974204"/>
              <a:chOff x="1493877" y="2454796"/>
              <a:chExt cx="524704" cy="974204"/>
            </a:xfrm>
          </p:grpSpPr>
          <p:pic>
            <p:nvPicPr>
              <p:cNvPr id="70" name="Picture 4" descr="apple, device, iphone, mobile, phone, smartphone icon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26823" t="6780" r="27414" b="6215"/>
              <a:stretch>
                <a:fillRect/>
              </a:stretch>
            </p:blipFill>
            <p:spPr bwMode="auto">
              <a:xfrm>
                <a:off x="1493877" y="2454796"/>
                <a:ext cx="524704" cy="974204"/>
              </a:xfrm>
              <a:prstGeom prst="rect">
                <a:avLst/>
              </a:prstGeom>
              <a:noFill/>
            </p:spPr>
          </p:pic>
          <p:pic>
            <p:nvPicPr>
              <p:cNvPr id="71" name="Picture 3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543100" y="2560712"/>
                <a:ext cx="425896" cy="7360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9" name="Picture 7" descr="E:\00 신규비즈니스_NewBM\00 전자영수증\## 개발관련\KakaoTalk_20160630_091120894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125021" y="2588464"/>
              <a:ext cx="437034" cy="760561"/>
            </a:xfrm>
            <a:prstGeom prst="rect">
              <a:avLst/>
            </a:prstGeom>
            <a:noFill/>
          </p:spPr>
        </p:pic>
      </p:grpSp>
      <p:pic>
        <p:nvPicPr>
          <p:cNvPr id="72" name="Picture 2" descr="couple, group, people, users 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48794" y="2691386"/>
            <a:ext cx="899162" cy="899163"/>
          </a:xfrm>
          <a:prstGeom prst="rect">
            <a:avLst/>
          </a:prstGeom>
          <a:noFill/>
        </p:spPr>
      </p:pic>
      <p:sp>
        <p:nvSpPr>
          <p:cNvPr id="74" name="TextBox 73"/>
          <p:cNvSpPr txBox="1"/>
          <p:nvPr/>
        </p:nvSpPr>
        <p:spPr>
          <a:xfrm>
            <a:off x="7375748" y="4349999"/>
            <a:ext cx="1691489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>
              <a:spcAft>
                <a:spcPts val="400"/>
              </a:spcAft>
            </a:pPr>
            <a:r>
              <a:rPr lang="ko-KR" altLang="en-US" sz="1000" smtClean="0">
                <a:latin typeface="Eras Bold ITC" panose="020B0907030504020204" pitchFamily="34" charset="0"/>
              </a:rPr>
              <a:t>⑥ 커뮤니케이션 채널 활용</a:t>
            </a:r>
            <a:endParaRPr lang="en-US" altLang="ko-KR" sz="1000" dirty="0" smtClean="0">
              <a:latin typeface="Eras Bold ITC" panose="020B0907030504020204" pitchFamily="34" charset="0"/>
            </a:endParaRPr>
          </a:p>
        </p:txBody>
      </p:sp>
      <p:sp>
        <p:nvSpPr>
          <p:cNvPr id="44" name="모서리가 둥근 직사각형 45"/>
          <p:cNvSpPr/>
          <p:nvPr/>
        </p:nvSpPr>
        <p:spPr>
          <a:xfrm>
            <a:off x="6253653" y="1700808"/>
            <a:ext cx="3426351" cy="909426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7361195" y="2253118"/>
            <a:ext cx="499055" cy="163935"/>
            <a:chOff x="5143500" y="2254321"/>
            <a:chExt cx="807763" cy="265343"/>
          </a:xfrm>
        </p:grpSpPr>
        <p:pic>
          <p:nvPicPr>
            <p:cNvPr id="47" name="Picture 2" descr="http://www.sisaweek.com/news/photo/201509/51618_33167_1017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43500" y="2254321"/>
              <a:ext cx="339374" cy="252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Picture 2" descr="E:\00 신규비즈니스_NewBM\00 전자영수증\## KT_클립\클립가이드\KT_Wallet_Android_Guideline_v7.3_160212\png\slidingmenu_logo.png"/>
            <p:cNvPicPr>
              <a:picLocks noChangeAspect="1" noChangeArrowheads="1"/>
            </p:cNvPicPr>
            <p:nvPr/>
          </p:nvPicPr>
          <p:blipFill>
            <a:blip r:embed="rId10" cstate="print"/>
            <a:stretch>
              <a:fillRect/>
            </a:stretch>
          </p:blipFill>
          <p:spPr bwMode="auto">
            <a:xfrm>
              <a:off x="5523954" y="2255928"/>
              <a:ext cx="427309" cy="26373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0" name="Picture 3" descr="D:\hsyoon_work\160530_착수보고회발표자료\img\LG-CNS-healthcare-logo140725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009267" y="2253118"/>
            <a:ext cx="733508" cy="167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7" descr="D:\hsyoon_work\101_PPT제안서\160307_전자영수증제안서\이미지\sk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353083" y="2109102"/>
            <a:ext cx="819674" cy="309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그림 51" descr="logo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43679" y="2258222"/>
            <a:ext cx="764317" cy="138966"/>
          </a:xfrm>
          <a:prstGeom prst="rect">
            <a:avLst/>
          </a:prstGeom>
        </p:spPr>
      </p:pic>
      <p:sp>
        <p:nvSpPr>
          <p:cNvPr id="53" name="Text Box 55"/>
          <p:cNvSpPr txBox="1"/>
          <p:nvPr/>
        </p:nvSpPr>
        <p:spPr>
          <a:xfrm>
            <a:off x="6303995" y="1772816"/>
            <a:ext cx="1993439" cy="20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이용자   </a:t>
            </a:r>
            <a:r>
              <a:rPr lang="en-US" altLang="ko-KR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760</a:t>
            </a: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만 명 확보</a:t>
            </a:r>
            <a:endParaRPr lang="en-US" sz="15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45" name="모서리가 둥근 직사각형 45"/>
          <p:cNvSpPr/>
          <p:nvPr/>
        </p:nvSpPr>
        <p:spPr>
          <a:xfrm>
            <a:off x="2618508" y="1628800"/>
            <a:ext cx="2063871" cy="3312368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37851" y="2204864"/>
            <a:ext cx="1040472" cy="1002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TextBox 54"/>
          <p:cNvSpPr txBox="1"/>
          <p:nvPr/>
        </p:nvSpPr>
        <p:spPr>
          <a:xfrm>
            <a:off x="3294063" y="3284253"/>
            <a:ext cx="614271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000" smtClean="0">
                <a:latin typeface="Eras Bold ITC" panose="020B0907030504020204" pitchFamily="34" charset="0"/>
              </a:rPr>
              <a:t>② 결제</a:t>
            </a:r>
            <a:endParaRPr lang="ko-KR" altLang="en-US" sz="1000" dirty="0">
              <a:latin typeface="Eras Bold ITC" panose="020B0907030504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163332" y="4580397"/>
            <a:ext cx="958917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000" smtClean="0">
                <a:latin typeface="Eras Bold ITC" panose="020B0907030504020204" pitchFamily="34" charset="0"/>
              </a:rPr>
              <a:t>③ </a:t>
            </a:r>
            <a:r>
              <a:rPr lang="en-US" altLang="ko-KR" sz="1000" smtClean="0">
                <a:latin typeface="Eras Bold ITC" panose="020B0907030504020204" pitchFamily="34" charset="0"/>
              </a:rPr>
              <a:t>Paperless</a:t>
            </a:r>
            <a:endParaRPr lang="ko-KR" altLang="en-US" sz="1000" dirty="0">
              <a:latin typeface="Eras Bold ITC" panose="020B0907030504020204" pitchFamily="34" charset="0"/>
            </a:endParaRPr>
          </a:p>
        </p:txBody>
      </p:sp>
      <p:pic>
        <p:nvPicPr>
          <p:cNvPr id="57" name="Picture 4" descr="빅솔론 SRP-350 이미지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031846" y="3707912"/>
            <a:ext cx="980871" cy="807440"/>
          </a:xfrm>
          <a:prstGeom prst="rect">
            <a:avLst/>
          </a:prstGeom>
          <a:noFill/>
        </p:spPr>
      </p:pic>
      <p:sp>
        <p:nvSpPr>
          <p:cNvPr id="59" name="TextBox 58"/>
          <p:cNvSpPr txBox="1"/>
          <p:nvPr/>
        </p:nvSpPr>
        <p:spPr>
          <a:xfrm>
            <a:off x="3874781" y="3835150"/>
            <a:ext cx="46519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320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X</a:t>
            </a:r>
            <a:endParaRPr lang="ko-KR" altLang="en-US" sz="3200" dirty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grpSp>
        <p:nvGrpSpPr>
          <p:cNvPr id="61" name="그룹 115"/>
          <p:cNvGrpSpPr/>
          <p:nvPr/>
        </p:nvGrpSpPr>
        <p:grpSpPr>
          <a:xfrm>
            <a:off x="2913725" y="3061750"/>
            <a:ext cx="472485" cy="116732"/>
            <a:chOff x="6511652" y="3573016"/>
            <a:chExt cx="576064" cy="298593"/>
          </a:xfrm>
        </p:grpSpPr>
        <p:cxnSp>
          <p:nvCxnSpPr>
            <p:cNvPr id="73" name="직선 연결선 72"/>
            <p:cNvCxnSpPr/>
            <p:nvPr/>
          </p:nvCxnSpPr>
          <p:spPr>
            <a:xfrm flipV="1">
              <a:off x="6511652" y="3573016"/>
              <a:ext cx="288032" cy="287784"/>
            </a:xfrm>
            <a:prstGeom prst="line">
              <a:avLst/>
            </a:prstGeom>
            <a:ln w="31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/>
            <p:cNvCxnSpPr/>
            <p:nvPr/>
          </p:nvCxnSpPr>
          <p:spPr>
            <a:xfrm flipH="1">
              <a:off x="6799634" y="3573016"/>
              <a:ext cx="50" cy="298593"/>
            </a:xfrm>
            <a:prstGeom prst="line">
              <a:avLst/>
            </a:prstGeom>
            <a:ln w="31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직선 연결선 76"/>
            <p:cNvCxnSpPr/>
            <p:nvPr/>
          </p:nvCxnSpPr>
          <p:spPr>
            <a:xfrm flipV="1">
              <a:off x="6799684" y="3573016"/>
              <a:ext cx="288032" cy="287784"/>
            </a:xfrm>
            <a:prstGeom prst="line">
              <a:avLst/>
            </a:prstGeom>
            <a:ln w="31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8" name="Picture 2" descr="http://www.netmera.com/wp-content/uploads/2014/03/beacon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695791" y="2987832"/>
            <a:ext cx="449932" cy="449932"/>
          </a:xfrm>
          <a:prstGeom prst="rect">
            <a:avLst/>
          </a:prstGeom>
          <a:noFill/>
        </p:spPr>
      </p:pic>
      <p:sp>
        <p:nvSpPr>
          <p:cNvPr id="79" name="Text Box 55"/>
          <p:cNvSpPr txBox="1"/>
          <p:nvPr/>
        </p:nvSpPr>
        <p:spPr>
          <a:xfrm>
            <a:off x="2666155" y="1700808"/>
            <a:ext cx="1863841" cy="20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시설관리공단</a:t>
            </a:r>
            <a:endParaRPr lang="en-US" sz="15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80" name="Text Box 55"/>
          <p:cNvSpPr txBox="1"/>
          <p:nvPr/>
        </p:nvSpPr>
        <p:spPr>
          <a:xfrm>
            <a:off x="390525" y="2204864"/>
            <a:ext cx="1345996" cy="20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이용</a:t>
            </a:r>
            <a:r>
              <a:rPr lang="ko-KR" altLang="en-US" sz="15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자</a:t>
            </a:r>
            <a:endParaRPr lang="en-US" sz="15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452707" y="3429000"/>
            <a:ext cx="1170513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000" dirty="0" smtClean="0">
                <a:latin typeface="Eras Bold ITC" panose="020B0907030504020204" pitchFamily="34" charset="0"/>
              </a:rPr>
              <a:t>① </a:t>
            </a:r>
            <a:r>
              <a:rPr lang="ko-KR" altLang="en-US" sz="1000" smtClean="0">
                <a:latin typeface="Eras Bold ITC" panose="020B0907030504020204" pitchFamily="34" charset="0"/>
              </a:rPr>
              <a:t>시설방문</a:t>
            </a:r>
            <a:r>
              <a:rPr lang="en-US" altLang="ko-KR" sz="1000" dirty="0" smtClean="0">
                <a:latin typeface="Eras Bold ITC" panose="020B0907030504020204" pitchFamily="34" charset="0"/>
              </a:rPr>
              <a:t>/</a:t>
            </a:r>
            <a:r>
              <a:rPr lang="ko-KR" altLang="en-US" sz="1000" dirty="0" smtClean="0">
                <a:latin typeface="Eras Bold ITC" panose="020B0907030504020204" pitchFamily="34" charset="0"/>
              </a:rPr>
              <a:t>이</a:t>
            </a:r>
            <a:r>
              <a:rPr lang="ko-KR" altLang="en-US" sz="1000" dirty="0">
                <a:latin typeface="Eras Bold ITC" panose="020B0907030504020204" pitchFamily="34" charset="0"/>
              </a:rPr>
              <a:t>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4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3" name="모서리가 둥근 직사각형 26"/>
          <p:cNvSpPr/>
          <p:nvPr/>
        </p:nvSpPr>
        <p:spPr>
          <a:xfrm>
            <a:off x="8179612" y="5042329"/>
            <a:ext cx="1716863" cy="797358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4" name="직선 연결선 78"/>
          <p:cNvCxnSpPr/>
          <p:nvPr/>
        </p:nvCxnSpPr>
        <p:spPr>
          <a:xfrm flipV="1">
            <a:off x="9077766" y="3508999"/>
            <a:ext cx="0" cy="636642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5" name="직선 연결선 50"/>
          <p:cNvCxnSpPr/>
          <p:nvPr/>
        </p:nvCxnSpPr>
        <p:spPr>
          <a:xfrm flipH="1">
            <a:off x="1603349" y="3144818"/>
            <a:ext cx="1084457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6" name="모서리가 둥근 직사각형 45"/>
          <p:cNvSpPr/>
          <p:nvPr/>
        </p:nvSpPr>
        <p:spPr>
          <a:xfrm>
            <a:off x="505205" y="2629460"/>
            <a:ext cx="1455868" cy="82853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pic>
        <p:nvPicPr>
          <p:cNvPr id="7" name="Picture 2" descr="File:Pos-system-malaysia-quick-guide-icon.pn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>
          <a:xfrm>
            <a:off x="974332" y="2732945"/>
            <a:ext cx="517614" cy="42925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55"/>
          <p:cNvSpPr txBox="1"/>
          <p:nvPr/>
        </p:nvSpPr>
        <p:spPr>
          <a:xfrm>
            <a:off x="417866" y="3616518"/>
            <a:ext cx="1622995" cy="183751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POS</a:t>
            </a: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사</a:t>
            </a:r>
            <a:endParaRPr lang="en-US" sz="14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9" name="모서리가 둥근 직사각형 19"/>
          <p:cNvSpPr/>
          <p:nvPr/>
        </p:nvSpPr>
        <p:spPr>
          <a:xfrm>
            <a:off x="3602030" y="2417609"/>
            <a:ext cx="4037433" cy="364680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1541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>
              <a:lumMod val="75000"/>
              <a:alpha val="10000"/>
            </a:schemeClr>
          </a:solidFill>
          <a:ln w="3172">
            <a:solidFill>
              <a:srgbClr val="117DB8"/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10" name="직선 연결선 29"/>
          <p:cNvCxnSpPr/>
          <p:nvPr/>
        </p:nvCxnSpPr>
        <p:spPr>
          <a:xfrm>
            <a:off x="7346320" y="3142623"/>
            <a:ext cx="0" cy="2308512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11" name="직선 연결선 30"/>
          <p:cNvCxnSpPr/>
          <p:nvPr/>
        </p:nvCxnSpPr>
        <p:spPr>
          <a:xfrm flipH="1">
            <a:off x="7352654" y="4276220"/>
            <a:ext cx="842756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12" name="직선 연결선 31"/>
          <p:cNvCxnSpPr/>
          <p:nvPr/>
        </p:nvCxnSpPr>
        <p:spPr>
          <a:xfrm flipH="1">
            <a:off x="7352656" y="5448538"/>
            <a:ext cx="842755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13" name="직선 연결선 32"/>
          <p:cNvCxnSpPr/>
          <p:nvPr/>
        </p:nvCxnSpPr>
        <p:spPr>
          <a:xfrm>
            <a:off x="3948338" y="3142248"/>
            <a:ext cx="2835" cy="2309289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14" name="직선 연결선 33"/>
          <p:cNvCxnSpPr/>
          <p:nvPr/>
        </p:nvCxnSpPr>
        <p:spPr>
          <a:xfrm flipH="1">
            <a:off x="1603350" y="5448538"/>
            <a:ext cx="2340414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15" name="직선 연결선 34"/>
          <p:cNvCxnSpPr/>
          <p:nvPr/>
        </p:nvCxnSpPr>
        <p:spPr>
          <a:xfrm flipH="1">
            <a:off x="1613941" y="4276220"/>
            <a:ext cx="2335426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16" name="TextBox 49"/>
          <p:cNvSpPr txBox="1"/>
          <p:nvPr/>
        </p:nvSpPr>
        <p:spPr>
          <a:xfrm>
            <a:off x="6104860" y="5605799"/>
            <a:ext cx="519687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 smtClean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웹서버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7" name="TextBox 51"/>
          <p:cNvSpPr txBox="1"/>
          <p:nvPr/>
        </p:nvSpPr>
        <p:spPr>
          <a:xfrm>
            <a:off x="5644240" y="4474843"/>
            <a:ext cx="635102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백업서버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8" name="TextBox 53"/>
          <p:cNvSpPr txBox="1"/>
          <p:nvPr/>
        </p:nvSpPr>
        <p:spPr>
          <a:xfrm>
            <a:off x="4402454" y="4488494"/>
            <a:ext cx="635102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 smtClean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승인서버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19" name="직선 연결선 39"/>
          <p:cNvCxnSpPr/>
          <p:nvPr/>
        </p:nvCxnSpPr>
        <p:spPr>
          <a:xfrm flipH="1">
            <a:off x="3948989" y="4269521"/>
            <a:ext cx="366250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20" name="직선 연결선 40"/>
          <p:cNvCxnSpPr/>
          <p:nvPr/>
        </p:nvCxnSpPr>
        <p:spPr>
          <a:xfrm>
            <a:off x="5339017" y="3344047"/>
            <a:ext cx="0" cy="2103818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21" name="직선 연결선 41"/>
          <p:cNvCxnSpPr/>
          <p:nvPr/>
        </p:nvCxnSpPr>
        <p:spPr>
          <a:xfrm flipH="1">
            <a:off x="6551236" y="5448538"/>
            <a:ext cx="801211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22" name="모서리가 둥근 직사각형 45"/>
          <p:cNvSpPr/>
          <p:nvPr/>
        </p:nvSpPr>
        <p:spPr>
          <a:xfrm>
            <a:off x="2474192" y="2844792"/>
            <a:ext cx="638299" cy="662006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noFill/>
          <a:ln w="3172">
            <a:solidFill>
              <a:srgbClr val="B9CDE5"/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23" name="직선 연결선 46"/>
          <p:cNvCxnSpPr/>
          <p:nvPr/>
        </p:nvCxnSpPr>
        <p:spPr>
          <a:xfrm flipH="1">
            <a:off x="2954772" y="3145315"/>
            <a:ext cx="988992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24" name="TextBox 93"/>
          <p:cNvSpPr txBox="1"/>
          <p:nvPr/>
        </p:nvSpPr>
        <p:spPr>
          <a:xfrm>
            <a:off x="2475795" y="3285320"/>
            <a:ext cx="635102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중계서버</a:t>
            </a:r>
          </a:p>
        </p:txBody>
      </p:sp>
      <p:sp>
        <p:nvSpPr>
          <p:cNvPr id="25" name="TextBox 111"/>
          <p:cNvSpPr txBox="1"/>
          <p:nvPr/>
        </p:nvSpPr>
        <p:spPr>
          <a:xfrm>
            <a:off x="8533751" y="5588221"/>
            <a:ext cx="1010205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인터페이스 서버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26" name="모서리가 둥근 직사각형 65"/>
          <p:cNvSpPr/>
          <p:nvPr/>
        </p:nvSpPr>
        <p:spPr>
          <a:xfrm>
            <a:off x="2474192" y="5064576"/>
            <a:ext cx="638299" cy="738328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noFill/>
          <a:ln w="3172">
            <a:solidFill>
              <a:srgbClr val="B9CDE5"/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27" name="직선 연결선 73"/>
          <p:cNvCxnSpPr/>
          <p:nvPr/>
        </p:nvCxnSpPr>
        <p:spPr>
          <a:xfrm flipH="1">
            <a:off x="5336908" y="5448538"/>
            <a:ext cx="709556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28" name="직선 연결선 74"/>
          <p:cNvCxnSpPr/>
          <p:nvPr/>
        </p:nvCxnSpPr>
        <p:spPr>
          <a:xfrm flipH="1">
            <a:off x="4985040" y="4276220"/>
            <a:ext cx="843407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29" name="TextBox 97"/>
          <p:cNvSpPr txBox="1"/>
          <p:nvPr/>
        </p:nvSpPr>
        <p:spPr>
          <a:xfrm>
            <a:off x="2335188" y="5578032"/>
            <a:ext cx="931981" cy="22521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승인서버</a:t>
            </a:r>
          </a:p>
        </p:txBody>
      </p:sp>
      <p:sp>
        <p:nvSpPr>
          <p:cNvPr id="30" name="TextBox 51"/>
          <p:cNvSpPr txBox="1"/>
          <p:nvPr/>
        </p:nvSpPr>
        <p:spPr>
          <a:xfrm>
            <a:off x="6512321" y="3552116"/>
            <a:ext cx="635102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스토리지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31" name="TextBox 51"/>
          <p:cNvSpPr txBox="1"/>
          <p:nvPr/>
        </p:nvSpPr>
        <p:spPr>
          <a:xfrm>
            <a:off x="5692970" y="3552116"/>
            <a:ext cx="575792" cy="225218"/>
          </a:xfrm>
          <a:prstGeom prst="rect">
            <a:avLst/>
          </a:prstGeom>
          <a:noFill/>
          <a:ln>
            <a:noFill/>
          </a:ln>
        </p:spPr>
        <p:txBody>
          <a:bodyPr vert="horz" wrap="non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DB</a:t>
            </a:r>
            <a:r>
              <a:rPr lang="ko-KR" altLang="en-US" sz="900" dirty="0" smtClean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서버</a:t>
            </a:r>
            <a:endParaRPr lang="en-US" sz="900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cxnSp>
        <p:nvCxnSpPr>
          <p:cNvPr id="32" name="직선 연결선 82"/>
          <p:cNvCxnSpPr/>
          <p:nvPr/>
        </p:nvCxnSpPr>
        <p:spPr>
          <a:xfrm flipH="1">
            <a:off x="5336013" y="3347796"/>
            <a:ext cx="341068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cxnSp>
        <p:nvCxnSpPr>
          <p:cNvPr id="33" name="직선 연결선 83"/>
          <p:cNvCxnSpPr/>
          <p:nvPr/>
        </p:nvCxnSpPr>
        <p:spPr>
          <a:xfrm flipH="1">
            <a:off x="6274938" y="3347796"/>
            <a:ext cx="401259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sp>
        <p:nvSpPr>
          <p:cNvPr id="34" name="TextBox 51"/>
          <p:cNvSpPr txBox="1"/>
          <p:nvPr/>
        </p:nvSpPr>
        <p:spPr>
          <a:xfrm>
            <a:off x="6570667" y="4474843"/>
            <a:ext cx="560793" cy="223319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rPr>
              <a:t>LTO</a:t>
            </a:r>
          </a:p>
        </p:txBody>
      </p:sp>
      <p:cxnSp>
        <p:nvCxnSpPr>
          <p:cNvPr id="35" name="직선 연결선 86"/>
          <p:cNvCxnSpPr/>
          <p:nvPr/>
        </p:nvCxnSpPr>
        <p:spPr>
          <a:xfrm flipH="1">
            <a:off x="6057047" y="4276220"/>
            <a:ext cx="567631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pic>
        <p:nvPicPr>
          <p:cNvPr id="36" name="그림 144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92518" y="3248670"/>
            <a:ext cx="681243" cy="12898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" name="그룹 836"/>
          <p:cNvGrpSpPr/>
          <p:nvPr/>
        </p:nvGrpSpPr>
        <p:grpSpPr>
          <a:xfrm>
            <a:off x="4298492" y="4016341"/>
            <a:ext cx="828239" cy="467494"/>
            <a:chOff x="4379361" y="2327290"/>
            <a:chExt cx="861671" cy="435628"/>
          </a:xfrm>
        </p:grpSpPr>
        <p:pic>
          <p:nvPicPr>
            <p:cNvPr id="38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79361" y="2327290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77645" y="2327290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78360" y="2340171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76644" y="2340171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2" name="그룹 836"/>
          <p:cNvGrpSpPr/>
          <p:nvPr/>
        </p:nvGrpSpPr>
        <p:grpSpPr>
          <a:xfrm>
            <a:off x="5961067" y="5160512"/>
            <a:ext cx="828239" cy="467494"/>
            <a:chOff x="4379361" y="2327290"/>
            <a:chExt cx="861671" cy="435628"/>
          </a:xfrm>
        </p:grpSpPr>
        <p:pic>
          <p:nvPicPr>
            <p:cNvPr id="43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79361" y="2327290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77645" y="2327290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78360" y="2340171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76644" y="2340171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7" name="그룹 3"/>
          <p:cNvGrpSpPr/>
          <p:nvPr/>
        </p:nvGrpSpPr>
        <p:grpSpPr>
          <a:xfrm>
            <a:off x="5680611" y="3116977"/>
            <a:ext cx="647728" cy="451272"/>
            <a:chOff x="7261937" y="2312037"/>
            <a:chExt cx="677456" cy="422747"/>
          </a:xfrm>
        </p:grpSpPr>
        <p:pic>
          <p:nvPicPr>
            <p:cNvPr id="48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61937" y="2312037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Picture 2" descr="C:\Users\pkh\Desktop\DB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74975" y="2432493"/>
              <a:ext cx="264418" cy="249899"/>
            </a:xfrm>
            <a:prstGeom prst="rect">
              <a:avLst/>
            </a:prstGeom>
            <a:noFill/>
          </p:spPr>
        </p:pic>
        <p:pic>
          <p:nvPicPr>
            <p:cNvPr id="50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60221" y="2312037"/>
              <a:ext cx="264388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1" name="그룹 2"/>
          <p:cNvGrpSpPr/>
          <p:nvPr/>
        </p:nvGrpSpPr>
        <p:grpSpPr>
          <a:xfrm>
            <a:off x="5752619" y="4013889"/>
            <a:ext cx="429709" cy="444697"/>
            <a:chOff x="8409384" y="4149080"/>
            <a:chExt cx="456076" cy="422747"/>
          </a:xfrm>
        </p:grpSpPr>
        <p:pic>
          <p:nvPicPr>
            <p:cNvPr id="52" name="Picture 2" descr="C:\Users\pkh\Desktop\DB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01042" y="4259221"/>
              <a:ext cx="264418" cy="249899"/>
            </a:xfrm>
            <a:prstGeom prst="rect">
              <a:avLst/>
            </a:prstGeom>
            <a:noFill/>
          </p:spPr>
        </p:pic>
        <p:pic>
          <p:nvPicPr>
            <p:cNvPr id="53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409384" y="4149080"/>
              <a:ext cx="264389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4" name="Group 147"/>
          <p:cNvGrpSpPr>
            <a:grpSpLocks/>
          </p:cNvGrpSpPr>
          <p:nvPr/>
        </p:nvGrpSpPr>
        <p:grpSpPr bwMode="auto">
          <a:xfrm>
            <a:off x="6616714" y="4057322"/>
            <a:ext cx="453451" cy="405011"/>
            <a:chOff x="845" y="2951"/>
            <a:chExt cx="144" cy="120"/>
          </a:xfrm>
        </p:grpSpPr>
        <p:pic>
          <p:nvPicPr>
            <p:cNvPr id="55" name="Picture 148" descr="tape_library_and_media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45" y="2951"/>
              <a:ext cx="109" cy="120"/>
            </a:xfrm>
            <a:prstGeom prst="rect">
              <a:avLst/>
            </a:prstGeom>
            <a:noFill/>
          </p:spPr>
        </p:pic>
        <p:grpSp>
          <p:nvGrpSpPr>
            <p:cNvPr id="56" name="Group 149"/>
            <p:cNvGrpSpPr>
              <a:grpSpLocks/>
            </p:cNvGrpSpPr>
            <p:nvPr/>
          </p:nvGrpSpPr>
          <p:grpSpPr bwMode="auto">
            <a:xfrm>
              <a:off x="916" y="2985"/>
              <a:ext cx="73" cy="85"/>
              <a:chOff x="941" y="4014"/>
              <a:chExt cx="433" cy="642"/>
            </a:xfrm>
          </p:grpSpPr>
          <p:grpSp>
            <p:nvGrpSpPr>
              <p:cNvPr id="57" name="Group 150"/>
              <p:cNvGrpSpPr>
                <a:grpSpLocks/>
              </p:cNvGrpSpPr>
              <p:nvPr/>
            </p:nvGrpSpPr>
            <p:grpSpPr bwMode="auto">
              <a:xfrm>
                <a:off x="941" y="4560"/>
                <a:ext cx="433" cy="96"/>
                <a:chOff x="864" y="4560"/>
                <a:chExt cx="433" cy="96"/>
              </a:xfrm>
            </p:grpSpPr>
            <p:pic>
              <p:nvPicPr>
                <p:cNvPr id="86" name="Picture 151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7" name="Picture 152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8" name="Picture 153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58" name="Group 154"/>
              <p:cNvGrpSpPr>
                <a:grpSpLocks/>
              </p:cNvGrpSpPr>
              <p:nvPr/>
            </p:nvGrpSpPr>
            <p:grpSpPr bwMode="auto">
              <a:xfrm>
                <a:off x="941" y="4481"/>
                <a:ext cx="433" cy="96"/>
                <a:chOff x="864" y="4560"/>
                <a:chExt cx="433" cy="96"/>
              </a:xfrm>
            </p:grpSpPr>
            <p:pic>
              <p:nvPicPr>
                <p:cNvPr id="83" name="Picture 155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4" name="Picture 156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5" name="Picture 157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59" name="Group 158"/>
              <p:cNvGrpSpPr>
                <a:grpSpLocks/>
              </p:cNvGrpSpPr>
              <p:nvPr/>
            </p:nvGrpSpPr>
            <p:grpSpPr bwMode="auto">
              <a:xfrm>
                <a:off x="941" y="4401"/>
                <a:ext cx="433" cy="96"/>
                <a:chOff x="864" y="4560"/>
                <a:chExt cx="433" cy="96"/>
              </a:xfrm>
            </p:grpSpPr>
            <p:pic>
              <p:nvPicPr>
                <p:cNvPr id="80" name="Picture 159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1" name="Picture 160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82" name="Picture 161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0" name="Group 162"/>
              <p:cNvGrpSpPr>
                <a:grpSpLocks/>
              </p:cNvGrpSpPr>
              <p:nvPr/>
            </p:nvGrpSpPr>
            <p:grpSpPr bwMode="auto">
              <a:xfrm>
                <a:off x="941" y="4327"/>
                <a:ext cx="433" cy="96"/>
                <a:chOff x="864" y="4560"/>
                <a:chExt cx="433" cy="96"/>
              </a:xfrm>
            </p:grpSpPr>
            <p:pic>
              <p:nvPicPr>
                <p:cNvPr id="77" name="Picture 163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8" name="Picture 164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9" name="Picture 165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1" name="Group 166"/>
              <p:cNvGrpSpPr>
                <a:grpSpLocks/>
              </p:cNvGrpSpPr>
              <p:nvPr/>
            </p:nvGrpSpPr>
            <p:grpSpPr bwMode="auto">
              <a:xfrm>
                <a:off x="941" y="4248"/>
                <a:ext cx="433" cy="96"/>
                <a:chOff x="864" y="4560"/>
                <a:chExt cx="433" cy="96"/>
              </a:xfrm>
            </p:grpSpPr>
            <p:pic>
              <p:nvPicPr>
                <p:cNvPr id="74" name="Picture 167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5" name="Picture 168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" name="Picture 169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2" name="Group 170"/>
              <p:cNvGrpSpPr>
                <a:grpSpLocks/>
              </p:cNvGrpSpPr>
              <p:nvPr/>
            </p:nvGrpSpPr>
            <p:grpSpPr bwMode="auto">
              <a:xfrm>
                <a:off x="941" y="4168"/>
                <a:ext cx="433" cy="96"/>
                <a:chOff x="864" y="4560"/>
                <a:chExt cx="433" cy="96"/>
              </a:xfrm>
            </p:grpSpPr>
            <p:pic>
              <p:nvPicPr>
                <p:cNvPr id="71" name="Picture 171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2" name="Picture 172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3" name="Picture 173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3" name="Group 174"/>
              <p:cNvGrpSpPr>
                <a:grpSpLocks/>
              </p:cNvGrpSpPr>
              <p:nvPr/>
            </p:nvGrpSpPr>
            <p:grpSpPr bwMode="auto">
              <a:xfrm>
                <a:off x="941" y="4094"/>
                <a:ext cx="433" cy="96"/>
                <a:chOff x="864" y="4560"/>
                <a:chExt cx="433" cy="96"/>
              </a:xfrm>
            </p:grpSpPr>
            <p:pic>
              <p:nvPicPr>
                <p:cNvPr id="68" name="Picture 175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9" name="Picture 176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70" name="Picture 177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64" name="Group 178"/>
              <p:cNvGrpSpPr>
                <a:grpSpLocks/>
              </p:cNvGrpSpPr>
              <p:nvPr/>
            </p:nvGrpSpPr>
            <p:grpSpPr bwMode="auto">
              <a:xfrm>
                <a:off x="941" y="4014"/>
                <a:ext cx="433" cy="96"/>
                <a:chOff x="864" y="4560"/>
                <a:chExt cx="433" cy="96"/>
              </a:xfrm>
            </p:grpSpPr>
            <p:pic>
              <p:nvPicPr>
                <p:cNvPr id="65" name="Picture 179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005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6" name="Picture 180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1151" y="4560"/>
                  <a:ext cx="146" cy="96"/>
                </a:xfrm>
                <a:prstGeom prst="rect">
                  <a:avLst/>
                </a:prstGeom>
                <a:noFill/>
              </p:spPr>
            </p:pic>
            <p:pic>
              <p:nvPicPr>
                <p:cNvPr id="67" name="Picture 181" descr="tape drive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64" y="4560"/>
                  <a:ext cx="146" cy="96"/>
                </a:xfrm>
                <a:prstGeom prst="rect">
                  <a:avLst/>
                </a:prstGeom>
                <a:noFill/>
              </p:spPr>
            </p:pic>
          </p:grpSp>
        </p:grpSp>
      </p:grpSp>
      <p:grpSp>
        <p:nvGrpSpPr>
          <p:cNvPr id="89" name="그룹 2"/>
          <p:cNvGrpSpPr/>
          <p:nvPr/>
        </p:nvGrpSpPr>
        <p:grpSpPr>
          <a:xfrm>
            <a:off x="8834497" y="5151020"/>
            <a:ext cx="429709" cy="444697"/>
            <a:chOff x="8409384" y="4149080"/>
            <a:chExt cx="456076" cy="422747"/>
          </a:xfrm>
        </p:grpSpPr>
        <p:pic>
          <p:nvPicPr>
            <p:cNvPr id="90" name="Picture 2" descr="C:\Users\pkh\Desktop\DB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01042" y="4259221"/>
              <a:ext cx="264418" cy="249899"/>
            </a:xfrm>
            <a:prstGeom prst="rect">
              <a:avLst/>
            </a:prstGeom>
            <a:noFill/>
          </p:spPr>
        </p:pic>
        <p:pic>
          <p:nvPicPr>
            <p:cNvPr id="91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409384" y="4149080"/>
              <a:ext cx="264389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2" name="그룹 91"/>
          <p:cNvGrpSpPr/>
          <p:nvPr/>
        </p:nvGrpSpPr>
        <p:grpSpPr>
          <a:xfrm>
            <a:off x="8179612" y="3888023"/>
            <a:ext cx="1716863" cy="797358"/>
            <a:chOff x="8102998" y="4255328"/>
            <a:chExt cx="1716863" cy="797358"/>
          </a:xfrm>
        </p:grpSpPr>
        <p:sp>
          <p:nvSpPr>
            <p:cNvPr id="93" name="모서리가 둥근 직사각형 26"/>
            <p:cNvSpPr/>
            <p:nvPr/>
          </p:nvSpPr>
          <p:spPr>
            <a:xfrm>
              <a:off x="8102998" y="4255328"/>
              <a:ext cx="1716863" cy="79735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360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chemeClr val="bg1"/>
            </a:solidFill>
            <a:ln w="3172">
              <a:solidFill>
                <a:schemeClr val="tx2">
                  <a:lumMod val="60000"/>
                  <a:lumOff val="40000"/>
                </a:schemeClr>
              </a:solidFill>
              <a:custDash>
                <a:ds d="300378" sp="300378"/>
              </a:custDash>
              <a:miter/>
            </a:ln>
          </p:spPr>
          <p:txBody>
            <a:bodyPr vert="horz" wrap="square" lIns="67621" tIns="33810" rIns="67621" bIns="33810" anchor="ctr" anchorCtr="1" compatLnSpc="1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defTabSz="945243">
                <a:spcAft>
                  <a:spcPts val="188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200" b="1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endParaRPr>
            </a:p>
          </p:txBody>
        </p:sp>
        <p:sp>
          <p:nvSpPr>
            <p:cNvPr id="94" name="TextBox 109"/>
            <p:cNvSpPr txBox="1"/>
            <p:nvPr/>
          </p:nvSpPr>
          <p:spPr>
            <a:xfrm>
              <a:off x="8491073" y="4806910"/>
              <a:ext cx="1010205" cy="225218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none" lIns="85880" tIns="42940" rIns="85880" bIns="42940" anchor="t" anchorCtr="1" compatLnSpc="1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ko-KR" altLang="en-US" sz="900" dirty="0">
                  <a:solidFill>
                    <a:srgbClr val="000000"/>
                  </a:solidFill>
                  <a:latin typeface="Eras Bold ITC" panose="020B0907030504020204" pitchFamily="34" charset="0"/>
                  <a:ea typeface="Rix모던고딕 B" pitchFamily="18" charset="-127"/>
                </a:rPr>
                <a:t>인터페이스 서버</a:t>
              </a:r>
              <a:endParaRPr lang="en-US" sz="900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endParaRPr>
            </a:p>
          </p:txBody>
        </p:sp>
        <p:grpSp>
          <p:nvGrpSpPr>
            <p:cNvPr id="95" name="그룹 2"/>
            <p:cNvGrpSpPr/>
            <p:nvPr/>
          </p:nvGrpSpPr>
          <p:grpSpPr>
            <a:xfrm>
              <a:off x="8791819" y="4356128"/>
              <a:ext cx="429709" cy="444697"/>
              <a:chOff x="8409384" y="4149080"/>
              <a:chExt cx="456076" cy="422747"/>
            </a:xfrm>
          </p:grpSpPr>
          <p:pic>
            <p:nvPicPr>
              <p:cNvPr id="96" name="Picture 2" descr="C:\Users\pkh\Desktop\DB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8601042" y="4259221"/>
                <a:ext cx="264418" cy="249899"/>
              </a:xfrm>
              <a:prstGeom prst="rect">
                <a:avLst/>
              </a:prstGeom>
              <a:noFill/>
            </p:spPr>
          </p:pic>
          <p:pic>
            <p:nvPicPr>
              <p:cNvPr id="97" name="Picture 12" descr="C:\Users\wslee\Desktop\29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8409384" y="4149080"/>
                <a:ext cx="264389" cy="4227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98" name="Picture 2" descr="C:\Users\pkh\Desktop\DB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54232" y="3169072"/>
            <a:ext cx="542982" cy="366132"/>
          </a:xfrm>
          <a:prstGeom prst="rect">
            <a:avLst/>
          </a:prstGeom>
          <a:noFill/>
        </p:spPr>
      </p:pic>
      <p:grpSp>
        <p:nvGrpSpPr>
          <p:cNvPr id="99" name="그룹 2"/>
          <p:cNvGrpSpPr/>
          <p:nvPr/>
        </p:nvGrpSpPr>
        <p:grpSpPr>
          <a:xfrm>
            <a:off x="2608776" y="2881707"/>
            <a:ext cx="429709" cy="444697"/>
            <a:chOff x="8409384" y="4149080"/>
            <a:chExt cx="456076" cy="422747"/>
          </a:xfrm>
        </p:grpSpPr>
        <p:pic>
          <p:nvPicPr>
            <p:cNvPr id="100" name="Picture 2" descr="C:\Users\pkh\Desktop\DB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01042" y="4259221"/>
              <a:ext cx="264418" cy="249899"/>
            </a:xfrm>
            <a:prstGeom prst="rect">
              <a:avLst/>
            </a:prstGeom>
            <a:noFill/>
          </p:spPr>
        </p:pic>
        <p:pic>
          <p:nvPicPr>
            <p:cNvPr id="101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409384" y="4149080"/>
              <a:ext cx="264389" cy="4227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2" name="그룹 2"/>
          <p:cNvGrpSpPr/>
          <p:nvPr/>
        </p:nvGrpSpPr>
        <p:grpSpPr>
          <a:xfrm>
            <a:off x="2608776" y="5160512"/>
            <a:ext cx="429709" cy="444697"/>
            <a:chOff x="8409384" y="4149080"/>
            <a:chExt cx="456076" cy="422747"/>
          </a:xfrm>
        </p:grpSpPr>
        <p:pic>
          <p:nvPicPr>
            <p:cNvPr id="103" name="Picture 2" descr="C:\Users\pkh\Desktop\DB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01042" y="4259221"/>
              <a:ext cx="264418" cy="249899"/>
            </a:xfrm>
            <a:prstGeom prst="rect">
              <a:avLst/>
            </a:prstGeom>
            <a:noFill/>
          </p:spPr>
        </p:pic>
        <p:pic>
          <p:nvPicPr>
            <p:cNvPr id="104" name="Picture 12" descr="C:\Users\wslee\Desktop\2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409384" y="4149080"/>
              <a:ext cx="264389" cy="422747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105" name="직선 연결선 30"/>
          <p:cNvCxnSpPr/>
          <p:nvPr/>
        </p:nvCxnSpPr>
        <p:spPr>
          <a:xfrm flipH="1">
            <a:off x="7341938" y="3145315"/>
            <a:ext cx="1076110" cy="0"/>
          </a:xfrm>
          <a:prstGeom prst="straightConnector1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solid"/>
          </a:ln>
        </p:spPr>
      </p:cxnSp>
      <p:grpSp>
        <p:nvGrpSpPr>
          <p:cNvPr id="106" name="그룹 105"/>
          <p:cNvGrpSpPr/>
          <p:nvPr/>
        </p:nvGrpSpPr>
        <p:grpSpPr>
          <a:xfrm>
            <a:off x="505205" y="3856851"/>
            <a:ext cx="1455868" cy="828530"/>
            <a:chOff x="428591" y="3944847"/>
            <a:chExt cx="1455868" cy="828530"/>
          </a:xfrm>
        </p:grpSpPr>
        <p:sp>
          <p:nvSpPr>
            <p:cNvPr id="107" name="모서리가 둥근 직사각형 45"/>
            <p:cNvSpPr/>
            <p:nvPr/>
          </p:nvSpPr>
          <p:spPr>
            <a:xfrm>
              <a:off x="428591" y="3944847"/>
              <a:ext cx="1455868" cy="82853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360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chemeClr val="bg1"/>
            </a:solidFill>
            <a:ln w="3172">
              <a:solidFill>
                <a:schemeClr val="tx2">
                  <a:lumMod val="60000"/>
                  <a:lumOff val="40000"/>
                </a:schemeClr>
              </a:solidFill>
              <a:custDash>
                <a:ds d="300378" sp="300378"/>
              </a:custDash>
              <a:miter/>
            </a:ln>
          </p:spPr>
          <p:txBody>
            <a:bodyPr vert="horz" wrap="square" lIns="67621" tIns="33810" rIns="67621" bIns="33810" anchor="ctr" anchorCtr="1" compatLnSpc="1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defTabSz="945243">
                <a:spcAft>
                  <a:spcPts val="188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200" b="1" dirty="0">
                <a:solidFill>
                  <a:srgbClr val="000000"/>
                </a:solidFill>
                <a:latin typeface="Eras Bold ITC" panose="020B0907030504020204" pitchFamily="34" charset="0"/>
                <a:ea typeface="Rix모던고딕 B" pitchFamily="18" charset="-127"/>
              </a:endParaRPr>
            </a:p>
          </p:txBody>
        </p:sp>
        <p:pic>
          <p:nvPicPr>
            <p:cNvPr id="108" name="Picture 2" descr="File:Pos-system-malaysia-quick-guide-icon.png"/>
            <p:cNvPicPr>
              <a:picLocks noChangeAspect="1"/>
            </p:cNvPicPr>
            <p:nvPr/>
          </p:nvPicPr>
          <p:blipFill>
            <a:blip r:embed="rId2" cstate="print">
              <a:lum bright="10000"/>
            </a:blip>
            <a:srcRect/>
            <a:stretch>
              <a:fillRect/>
            </a:stretch>
          </p:blipFill>
          <p:spPr>
            <a:xfrm>
              <a:off x="897718" y="4027448"/>
              <a:ext cx="517614" cy="42925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Picture 12" descr="http://www.metacity.co.kr/bbs/icon/private_name/1.gif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050987" y="4531341"/>
              <a:ext cx="785763" cy="178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0" name="Picture 10" descr="http://www.airpos.co.kr/images/logo3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38756"/>
            <a:stretch>
              <a:fillRect/>
            </a:stretch>
          </p:blipFill>
          <p:spPr bwMode="auto">
            <a:xfrm>
              <a:off x="475734" y="4532374"/>
              <a:ext cx="552943" cy="221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1" name="모서리가 둥근 직사각형 45"/>
          <p:cNvSpPr/>
          <p:nvPr/>
        </p:nvSpPr>
        <p:spPr>
          <a:xfrm>
            <a:off x="505205" y="5042329"/>
            <a:ext cx="1455868" cy="82853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12" name="Text Box 55"/>
          <p:cNvSpPr txBox="1"/>
          <p:nvPr/>
        </p:nvSpPr>
        <p:spPr>
          <a:xfrm>
            <a:off x="417866" y="2374052"/>
            <a:ext cx="1622995" cy="183751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대형유통사</a:t>
            </a:r>
            <a:endParaRPr lang="en-US" sz="14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pic>
        <p:nvPicPr>
          <p:cNvPr id="113" name="Picture 2" descr="C:\Documents and Settings\이은정\My Documents\Downloads\1418370502_credit-card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941785" y="4883672"/>
            <a:ext cx="605686" cy="737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Picture 37" descr="DAOUDATA 로고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6860" y="5598173"/>
            <a:ext cx="873210" cy="235239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Text Box 55"/>
          <p:cNvSpPr txBox="1"/>
          <p:nvPr/>
        </p:nvSpPr>
        <p:spPr>
          <a:xfrm>
            <a:off x="417866" y="4792767"/>
            <a:ext cx="1622995" cy="183751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CAT</a:t>
            </a: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단말기</a:t>
            </a:r>
            <a:endParaRPr lang="en-US" sz="14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16" name="Text Box 55"/>
          <p:cNvSpPr txBox="1"/>
          <p:nvPr/>
        </p:nvSpPr>
        <p:spPr>
          <a:xfrm>
            <a:off x="2344862" y="2597777"/>
            <a:ext cx="944080" cy="19604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200" b="1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유통사</a:t>
            </a:r>
            <a:r>
              <a:rPr lang="ko-KR" altLang="en-US" sz="12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  </a:t>
            </a:r>
            <a:r>
              <a:rPr lang="en-US" altLang="ko-KR" sz="12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- </a:t>
            </a:r>
            <a:r>
              <a:rPr lang="ko-KR" altLang="en-US" sz="12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본사</a:t>
            </a:r>
            <a:endParaRPr lang="en-US" sz="11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17" name="Text Box 55"/>
          <p:cNvSpPr txBox="1"/>
          <p:nvPr/>
        </p:nvSpPr>
        <p:spPr>
          <a:xfrm>
            <a:off x="2344862" y="4074122"/>
            <a:ext cx="944080" cy="19604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2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인터넷</a:t>
            </a:r>
            <a:endParaRPr lang="en-US" sz="11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18" name="Text Box 55"/>
          <p:cNvSpPr txBox="1"/>
          <p:nvPr/>
        </p:nvSpPr>
        <p:spPr>
          <a:xfrm>
            <a:off x="2344862" y="4859940"/>
            <a:ext cx="944080" cy="19604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12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VAN</a:t>
            </a:r>
            <a:endParaRPr lang="en-US" sz="11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19" name="Text Box 55"/>
          <p:cNvSpPr txBox="1"/>
          <p:nvPr/>
        </p:nvSpPr>
        <p:spPr>
          <a:xfrm>
            <a:off x="8452153" y="2374052"/>
            <a:ext cx="1234128" cy="20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모바일</a:t>
            </a: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 사용자</a:t>
            </a:r>
            <a:endParaRPr lang="en-US" sz="15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0" name="Text Box 55"/>
          <p:cNvSpPr txBox="1"/>
          <p:nvPr/>
        </p:nvSpPr>
        <p:spPr>
          <a:xfrm>
            <a:off x="8597177" y="4792767"/>
            <a:ext cx="1141608" cy="19604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5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부가서비스</a:t>
            </a:r>
            <a:endParaRPr lang="en-US" sz="1500" dirty="0">
              <a:solidFill>
                <a:srgbClr val="003054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1" name="타원 133"/>
          <p:cNvSpPr/>
          <p:nvPr/>
        </p:nvSpPr>
        <p:spPr>
          <a:xfrm>
            <a:off x="8149072" y="4906540"/>
            <a:ext cx="278552" cy="281535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1 0"/>
              <a:gd name="f15" fmla="*/ f9 f0 1"/>
              <a:gd name="f16" fmla="*/ f10 f0 1"/>
              <a:gd name="f17" fmla="?: f11 f4 1"/>
              <a:gd name="f18" fmla="?: f12 f5 1"/>
              <a:gd name="f19" fmla="?: f13 f6 1"/>
              <a:gd name="f20" fmla="+- f14 0 f1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1 0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0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0 1"/>
              <a:gd name="f47" fmla="*/ f42 f30 1"/>
              <a:gd name="f48" fmla="*/ f41 f30 1"/>
              <a:gd name="f49" fmla="*/ f46 1 f8"/>
              <a:gd name="f50" fmla="*/ f44 f30 1"/>
              <a:gd name="f51" fmla="+- f49 0 f1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0" swAng="f1"/>
                <a:arcTo wR="f47" hR="f48" stAng="f2" swAng="f1"/>
                <a:arcTo wR="f47" hR="f48" stAng="f7" swAng="f1"/>
                <a:arcTo wR="f47" hR="f48" stAng="f1" swAng="f1"/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9046">
            <a:noFill/>
            <a:prstDash val="solid"/>
          </a:ln>
        </p:spPr>
        <p:txBody>
          <a:bodyPr vert="horz" wrap="square" lIns="85880" tIns="42940" rIns="85880" bIns="4294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42940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smtClean="0">
                <a:solidFill>
                  <a:srgbClr val="FFFFFF"/>
                </a:solidFill>
                <a:latin typeface="Eras Bold ITC" panose="020B0907030504020204" pitchFamily="34" charset="0"/>
                <a:ea typeface="Rix모던고딕 B" pitchFamily="18" charset="-127"/>
              </a:rPr>
              <a:t>2</a:t>
            </a:r>
            <a:endParaRPr lang="en-US" sz="700" b="1" dirty="0">
              <a:solidFill>
                <a:srgbClr val="FFFFFF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2" name="모서리가 둥근 직사각형 26"/>
          <p:cNvSpPr/>
          <p:nvPr/>
        </p:nvSpPr>
        <p:spPr>
          <a:xfrm>
            <a:off x="8179612" y="2621380"/>
            <a:ext cx="1716863" cy="98492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chemeClr val="bg1"/>
          </a:solidFill>
          <a:ln w="3172">
            <a:solidFill>
              <a:schemeClr val="tx2">
                <a:lumMod val="60000"/>
                <a:lumOff val="40000"/>
              </a:schemeClr>
            </a:solidFill>
            <a:custDash>
              <a:ds d="300378" sp="300378"/>
            </a:custDash>
            <a:miter/>
          </a:ln>
        </p:spPr>
        <p:txBody>
          <a:bodyPr vert="horz" wrap="square" lIns="67621" tIns="33810" rIns="67621" bIns="3381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188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dirty="0">
              <a:solidFill>
                <a:srgbClr val="000000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pic>
        <p:nvPicPr>
          <p:cNvPr id="123" name="Picture 3" descr="D:\hsyoon_work\160530_착수보고회발표자료\img\LG-CNS-healthcare-logo140725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9026561" y="3312482"/>
            <a:ext cx="712224" cy="162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Picture 2" descr="http://www.sisaweek.com/news/photo/201509/51618_33167_101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384578" y="2732951"/>
            <a:ext cx="295578" cy="200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Picture 7" descr="D:\hsyoon_work\101_PPT제안서\160307_전자영수증제안서\이미지\sk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052544" y="2930170"/>
            <a:ext cx="679744" cy="26761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타원 133"/>
          <p:cNvSpPr/>
          <p:nvPr/>
        </p:nvSpPr>
        <p:spPr>
          <a:xfrm>
            <a:off x="8149072" y="2503049"/>
            <a:ext cx="278552" cy="281535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1 0"/>
              <a:gd name="f15" fmla="*/ f9 f0 1"/>
              <a:gd name="f16" fmla="*/ f10 f0 1"/>
              <a:gd name="f17" fmla="?: f11 f4 1"/>
              <a:gd name="f18" fmla="?: f12 f5 1"/>
              <a:gd name="f19" fmla="?: f13 f6 1"/>
              <a:gd name="f20" fmla="+- f14 0 f1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1 0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0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0 1"/>
              <a:gd name="f47" fmla="*/ f42 f30 1"/>
              <a:gd name="f48" fmla="*/ f41 f30 1"/>
              <a:gd name="f49" fmla="*/ f46 1 f8"/>
              <a:gd name="f50" fmla="*/ f44 f30 1"/>
              <a:gd name="f51" fmla="+- f49 0 f1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0" swAng="f1"/>
                <a:arcTo wR="f47" hR="f48" stAng="f2" swAng="f1"/>
                <a:arcTo wR="f47" hR="f48" stAng="f7" swAng="f1"/>
                <a:arcTo wR="f47" hR="f48" stAng="f1" swAng="f1"/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9046">
            <a:noFill/>
            <a:prstDash val="solid"/>
          </a:ln>
        </p:spPr>
        <p:txBody>
          <a:bodyPr vert="horz" wrap="square" lIns="85880" tIns="42940" rIns="85880" bIns="4294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42940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dirty="0" smtClean="0">
                <a:solidFill>
                  <a:srgbClr val="FFFFFF"/>
                </a:solidFill>
                <a:latin typeface="Eras Bold ITC" panose="020B0907030504020204" pitchFamily="34" charset="0"/>
                <a:ea typeface="Rix모던고딕 B" pitchFamily="18" charset="-127"/>
              </a:rPr>
              <a:t>1</a:t>
            </a:r>
            <a:endParaRPr lang="en-US" sz="700" b="1" dirty="0">
              <a:solidFill>
                <a:srgbClr val="FFFFFF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7" name="타원 133"/>
          <p:cNvSpPr/>
          <p:nvPr/>
        </p:nvSpPr>
        <p:spPr>
          <a:xfrm>
            <a:off x="3814406" y="4125280"/>
            <a:ext cx="278552" cy="281535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1 0"/>
              <a:gd name="f15" fmla="*/ f9 f0 1"/>
              <a:gd name="f16" fmla="*/ f10 f0 1"/>
              <a:gd name="f17" fmla="?: f11 f4 1"/>
              <a:gd name="f18" fmla="?: f12 f5 1"/>
              <a:gd name="f19" fmla="?: f13 f6 1"/>
              <a:gd name="f20" fmla="+- f14 0 f1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1 0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0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0 1"/>
              <a:gd name="f47" fmla="*/ f42 f30 1"/>
              <a:gd name="f48" fmla="*/ f41 f30 1"/>
              <a:gd name="f49" fmla="*/ f46 1 f8"/>
              <a:gd name="f50" fmla="*/ f44 f30 1"/>
              <a:gd name="f51" fmla="+- f49 0 f1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0" swAng="f1"/>
                <a:arcTo wR="f47" hR="f48" stAng="f2" swAng="f1"/>
                <a:arcTo wR="f47" hR="f48" stAng="f7" swAng="f1"/>
                <a:arcTo wR="f47" hR="f48" stAng="f1" swAng="f1"/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9046">
            <a:noFill/>
            <a:prstDash val="solid"/>
          </a:ln>
        </p:spPr>
        <p:txBody>
          <a:bodyPr vert="horz" wrap="square" lIns="85880" tIns="42940" rIns="85880" bIns="4294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42940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smtClean="0">
                <a:solidFill>
                  <a:srgbClr val="FFFFFF"/>
                </a:solidFill>
                <a:latin typeface="Eras Bold ITC" panose="020B0907030504020204" pitchFamily="34" charset="0"/>
                <a:ea typeface="Rix모던고딕 B" pitchFamily="18" charset="-127"/>
              </a:rPr>
              <a:t>3</a:t>
            </a:r>
            <a:endParaRPr lang="en-US" sz="700" b="1" dirty="0">
              <a:solidFill>
                <a:srgbClr val="FFFFFF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8" name="타원 133"/>
          <p:cNvSpPr/>
          <p:nvPr/>
        </p:nvSpPr>
        <p:spPr>
          <a:xfrm>
            <a:off x="5198169" y="3621025"/>
            <a:ext cx="278552" cy="281535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1 0"/>
              <a:gd name="f15" fmla="*/ f9 f0 1"/>
              <a:gd name="f16" fmla="*/ f10 f0 1"/>
              <a:gd name="f17" fmla="?: f11 f4 1"/>
              <a:gd name="f18" fmla="?: f12 f5 1"/>
              <a:gd name="f19" fmla="?: f13 f6 1"/>
              <a:gd name="f20" fmla="+- f14 0 f1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1 0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0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0 1"/>
              <a:gd name="f47" fmla="*/ f42 f30 1"/>
              <a:gd name="f48" fmla="*/ f41 f30 1"/>
              <a:gd name="f49" fmla="*/ f46 1 f8"/>
              <a:gd name="f50" fmla="*/ f44 f30 1"/>
              <a:gd name="f51" fmla="+- f49 0 f1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0" swAng="f1"/>
                <a:arcTo wR="f47" hR="f48" stAng="f2" swAng="f1"/>
                <a:arcTo wR="f47" hR="f48" stAng="f7" swAng="f1"/>
                <a:arcTo wR="f47" hR="f48" stAng="f1" swAng="f1"/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9046">
            <a:noFill/>
            <a:prstDash val="solid"/>
          </a:ln>
        </p:spPr>
        <p:txBody>
          <a:bodyPr vert="horz" wrap="square" lIns="85880" tIns="42940" rIns="85880" bIns="42940" anchor="ctr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42940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dirty="0" smtClean="0">
                <a:solidFill>
                  <a:srgbClr val="FFFFFF"/>
                </a:solidFill>
                <a:latin typeface="Eras Bold ITC" panose="020B0907030504020204" pitchFamily="34" charset="0"/>
                <a:ea typeface="Rix모던고딕 B" pitchFamily="18" charset="-127"/>
              </a:rPr>
              <a:t>4</a:t>
            </a:r>
            <a:endParaRPr lang="en-US" sz="700" b="1" dirty="0">
              <a:solidFill>
                <a:srgbClr val="FFFFFF"/>
              </a:solidFill>
              <a:latin typeface="Eras Bold ITC" panose="020B0907030504020204" pitchFamily="34" charset="0"/>
              <a:ea typeface="Rix모던고딕 B" pitchFamily="18" charset="-127"/>
            </a:endParaRPr>
          </a:p>
        </p:txBody>
      </p:sp>
      <p:sp>
        <p:nvSpPr>
          <p:cNvPr id="129" name="Text Box 55"/>
          <p:cNvSpPr txBox="1"/>
          <p:nvPr/>
        </p:nvSpPr>
        <p:spPr>
          <a:xfrm>
            <a:off x="4086811" y="2595639"/>
            <a:ext cx="3070080" cy="381798"/>
          </a:xfrm>
          <a:prstGeom prst="rect">
            <a:avLst/>
          </a:prstGeom>
          <a:noFill/>
          <a:ln>
            <a:noFill/>
          </a:ln>
        </p:spPr>
        <p:txBody>
          <a:bodyPr vert="horz" wrap="square" lIns="85863" tIns="0" rIns="85863" bIns="0" anchor="t" anchorCtr="1" compatLnSpc="1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000" b="1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Eras Bold ITC" panose="020B0907030504020204" pitchFamily="34" charset="0"/>
                <a:ea typeface="Rix모던고딕 B" pitchFamily="18" charset="-127"/>
                <a:cs typeface="Arial" panose="020B0604020202020204" pitchFamily="34" charset="0"/>
              </a:rPr>
              <a:t>전자영수증 발급시스템</a:t>
            </a:r>
          </a:p>
        </p:txBody>
      </p:sp>
      <p:grpSp>
        <p:nvGrpSpPr>
          <p:cNvPr id="130" name="그룹 129"/>
          <p:cNvGrpSpPr/>
          <p:nvPr/>
        </p:nvGrpSpPr>
        <p:grpSpPr>
          <a:xfrm>
            <a:off x="8527962" y="2695787"/>
            <a:ext cx="404854" cy="821677"/>
            <a:chOff x="7215202" y="500042"/>
            <a:chExt cx="531798" cy="1079318"/>
          </a:xfrm>
        </p:grpSpPr>
        <p:grpSp>
          <p:nvGrpSpPr>
            <p:cNvPr id="131" name="그룹 216"/>
            <p:cNvGrpSpPr/>
            <p:nvPr/>
          </p:nvGrpSpPr>
          <p:grpSpPr>
            <a:xfrm>
              <a:off x="7215202" y="500042"/>
              <a:ext cx="531798" cy="1079318"/>
              <a:chOff x="714343" y="1571612"/>
              <a:chExt cx="2325189" cy="4719121"/>
            </a:xfrm>
          </p:grpSpPr>
          <p:grpSp>
            <p:nvGrpSpPr>
              <p:cNvPr id="133" name="그룹 27"/>
              <p:cNvGrpSpPr/>
              <p:nvPr/>
            </p:nvGrpSpPr>
            <p:grpSpPr>
              <a:xfrm>
                <a:off x="714343" y="1571612"/>
                <a:ext cx="2325189" cy="4719121"/>
                <a:chOff x="714344" y="1785926"/>
                <a:chExt cx="2071688" cy="4204624"/>
              </a:xfrm>
            </p:grpSpPr>
            <p:sp>
              <p:nvSpPr>
                <p:cNvPr id="135" name="Freeform 8"/>
                <p:cNvSpPr>
                  <a:spLocks/>
                </p:cNvSpPr>
                <p:nvPr/>
              </p:nvSpPr>
              <p:spPr bwMode="auto">
                <a:xfrm>
                  <a:off x="714344" y="1785926"/>
                  <a:ext cx="2071688" cy="4204624"/>
                </a:xfrm>
                <a:custGeom>
                  <a:avLst/>
                  <a:gdLst>
                    <a:gd name="T0" fmla="*/ 277 w 2610"/>
                    <a:gd name="T1" fmla="*/ 0 h 4731"/>
                    <a:gd name="T2" fmla="*/ 2333 w 2610"/>
                    <a:gd name="T3" fmla="*/ 0 h 4731"/>
                    <a:gd name="T4" fmla="*/ 2383 w 2610"/>
                    <a:gd name="T5" fmla="*/ 4 h 4731"/>
                    <a:gd name="T6" fmla="*/ 2429 w 2610"/>
                    <a:gd name="T7" fmla="*/ 18 h 4731"/>
                    <a:gd name="T8" fmla="*/ 2472 w 2610"/>
                    <a:gd name="T9" fmla="*/ 38 h 4731"/>
                    <a:gd name="T10" fmla="*/ 2511 w 2610"/>
                    <a:gd name="T11" fmla="*/ 65 h 4731"/>
                    <a:gd name="T12" fmla="*/ 2545 w 2610"/>
                    <a:gd name="T13" fmla="*/ 99 h 4731"/>
                    <a:gd name="T14" fmla="*/ 2573 w 2610"/>
                    <a:gd name="T15" fmla="*/ 138 h 4731"/>
                    <a:gd name="T16" fmla="*/ 2592 w 2610"/>
                    <a:gd name="T17" fmla="*/ 181 h 4731"/>
                    <a:gd name="T18" fmla="*/ 2606 w 2610"/>
                    <a:gd name="T19" fmla="*/ 228 h 4731"/>
                    <a:gd name="T20" fmla="*/ 2610 w 2610"/>
                    <a:gd name="T21" fmla="*/ 277 h 4731"/>
                    <a:gd name="T22" fmla="*/ 2610 w 2610"/>
                    <a:gd name="T23" fmla="*/ 4453 h 4731"/>
                    <a:gd name="T24" fmla="*/ 2606 w 2610"/>
                    <a:gd name="T25" fmla="*/ 4504 h 4731"/>
                    <a:gd name="T26" fmla="*/ 2592 w 2610"/>
                    <a:gd name="T27" fmla="*/ 4550 h 4731"/>
                    <a:gd name="T28" fmla="*/ 2573 w 2610"/>
                    <a:gd name="T29" fmla="*/ 4593 h 4731"/>
                    <a:gd name="T30" fmla="*/ 2545 w 2610"/>
                    <a:gd name="T31" fmla="*/ 4633 h 4731"/>
                    <a:gd name="T32" fmla="*/ 2511 w 2610"/>
                    <a:gd name="T33" fmla="*/ 4665 h 4731"/>
                    <a:gd name="T34" fmla="*/ 2472 w 2610"/>
                    <a:gd name="T35" fmla="*/ 4694 h 4731"/>
                    <a:gd name="T36" fmla="*/ 2429 w 2610"/>
                    <a:gd name="T37" fmla="*/ 4713 h 4731"/>
                    <a:gd name="T38" fmla="*/ 2383 w 2610"/>
                    <a:gd name="T39" fmla="*/ 4726 h 4731"/>
                    <a:gd name="T40" fmla="*/ 2333 w 2610"/>
                    <a:gd name="T41" fmla="*/ 4731 h 4731"/>
                    <a:gd name="T42" fmla="*/ 277 w 2610"/>
                    <a:gd name="T43" fmla="*/ 4731 h 4731"/>
                    <a:gd name="T44" fmla="*/ 228 w 2610"/>
                    <a:gd name="T45" fmla="*/ 4726 h 4731"/>
                    <a:gd name="T46" fmla="*/ 180 w 2610"/>
                    <a:gd name="T47" fmla="*/ 4713 h 4731"/>
                    <a:gd name="T48" fmla="*/ 137 w 2610"/>
                    <a:gd name="T49" fmla="*/ 4694 h 4731"/>
                    <a:gd name="T50" fmla="*/ 99 w 2610"/>
                    <a:gd name="T51" fmla="*/ 4665 h 4731"/>
                    <a:gd name="T52" fmla="*/ 65 w 2610"/>
                    <a:gd name="T53" fmla="*/ 4633 h 4731"/>
                    <a:gd name="T54" fmla="*/ 38 w 2610"/>
                    <a:gd name="T55" fmla="*/ 4593 h 4731"/>
                    <a:gd name="T56" fmla="*/ 17 w 2610"/>
                    <a:gd name="T57" fmla="*/ 4550 h 4731"/>
                    <a:gd name="T58" fmla="*/ 4 w 2610"/>
                    <a:gd name="T59" fmla="*/ 4504 h 4731"/>
                    <a:gd name="T60" fmla="*/ 0 w 2610"/>
                    <a:gd name="T61" fmla="*/ 4453 h 4731"/>
                    <a:gd name="T62" fmla="*/ 0 w 2610"/>
                    <a:gd name="T63" fmla="*/ 277 h 4731"/>
                    <a:gd name="T64" fmla="*/ 4 w 2610"/>
                    <a:gd name="T65" fmla="*/ 228 h 4731"/>
                    <a:gd name="T66" fmla="*/ 17 w 2610"/>
                    <a:gd name="T67" fmla="*/ 181 h 4731"/>
                    <a:gd name="T68" fmla="*/ 38 w 2610"/>
                    <a:gd name="T69" fmla="*/ 138 h 4731"/>
                    <a:gd name="T70" fmla="*/ 65 w 2610"/>
                    <a:gd name="T71" fmla="*/ 99 h 4731"/>
                    <a:gd name="T72" fmla="*/ 99 w 2610"/>
                    <a:gd name="T73" fmla="*/ 65 h 4731"/>
                    <a:gd name="T74" fmla="*/ 137 w 2610"/>
                    <a:gd name="T75" fmla="*/ 38 h 4731"/>
                    <a:gd name="T76" fmla="*/ 180 w 2610"/>
                    <a:gd name="T77" fmla="*/ 18 h 4731"/>
                    <a:gd name="T78" fmla="*/ 228 w 2610"/>
                    <a:gd name="T79" fmla="*/ 4 h 4731"/>
                    <a:gd name="T80" fmla="*/ 277 w 2610"/>
                    <a:gd name="T81" fmla="*/ 0 h 47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610" h="4731">
                      <a:moveTo>
                        <a:pt x="277" y="0"/>
                      </a:moveTo>
                      <a:lnTo>
                        <a:pt x="2333" y="0"/>
                      </a:lnTo>
                      <a:lnTo>
                        <a:pt x="2383" y="4"/>
                      </a:lnTo>
                      <a:lnTo>
                        <a:pt x="2429" y="18"/>
                      </a:lnTo>
                      <a:lnTo>
                        <a:pt x="2472" y="38"/>
                      </a:lnTo>
                      <a:lnTo>
                        <a:pt x="2511" y="65"/>
                      </a:lnTo>
                      <a:lnTo>
                        <a:pt x="2545" y="99"/>
                      </a:lnTo>
                      <a:lnTo>
                        <a:pt x="2573" y="138"/>
                      </a:lnTo>
                      <a:lnTo>
                        <a:pt x="2592" y="181"/>
                      </a:lnTo>
                      <a:lnTo>
                        <a:pt x="2606" y="228"/>
                      </a:lnTo>
                      <a:lnTo>
                        <a:pt x="2610" y="277"/>
                      </a:lnTo>
                      <a:lnTo>
                        <a:pt x="2610" y="4453"/>
                      </a:lnTo>
                      <a:lnTo>
                        <a:pt x="2606" y="4504"/>
                      </a:lnTo>
                      <a:lnTo>
                        <a:pt x="2592" y="4550"/>
                      </a:lnTo>
                      <a:lnTo>
                        <a:pt x="2573" y="4593"/>
                      </a:lnTo>
                      <a:lnTo>
                        <a:pt x="2545" y="4633"/>
                      </a:lnTo>
                      <a:lnTo>
                        <a:pt x="2511" y="4665"/>
                      </a:lnTo>
                      <a:lnTo>
                        <a:pt x="2472" y="4694"/>
                      </a:lnTo>
                      <a:lnTo>
                        <a:pt x="2429" y="4713"/>
                      </a:lnTo>
                      <a:lnTo>
                        <a:pt x="2383" y="4726"/>
                      </a:lnTo>
                      <a:lnTo>
                        <a:pt x="2333" y="4731"/>
                      </a:lnTo>
                      <a:lnTo>
                        <a:pt x="277" y="4731"/>
                      </a:lnTo>
                      <a:lnTo>
                        <a:pt x="228" y="4726"/>
                      </a:lnTo>
                      <a:lnTo>
                        <a:pt x="180" y="4713"/>
                      </a:lnTo>
                      <a:lnTo>
                        <a:pt x="137" y="4694"/>
                      </a:lnTo>
                      <a:lnTo>
                        <a:pt x="99" y="4665"/>
                      </a:lnTo>
                      <a:lnTo>
                        <a:pt x="65" y="4633"/>
                      </a:lnTo>
                      <a:lnTo>
                        <a:pt x="38" y="4593"/>
                      </a:lnTo>
                      <a:lnTo>
                        <a:pt x="17" y="4550"/>
                      </a:lnTo>
                      <a:lnTo>
                        <a:pt x="4" y="4504"/>
                      </a:lnTo>
                      <a:lnTo>
                        <a:pt x="0" y="4453"/>
                      </a:lnTo>
                      <a:lnTo>
                        <a:pt x="0" y="277"/>
                      </a:lnTo>
                      <a:lnTo>
                        <a:pt x="4" y="228"/>
                      </a:lnTo>
                      <a:lnTo>
                        <a:pt x="17" y="181"/>
                      </a:lnTo>
                      <a:lnTo>
                        <a:pt x="38" y="138"/>
                      </a:lnTo>
                      <a:lnTo>
                        <a:pt x="65" y="99"/>
                      </a:lnTo>
                      <a:lnTo>
                        <a:pt x="99" y="65"/>
                      </a:lnTo>
                      <a:lnTo>
                        <a:pt x="137" y="38"/>
                      </a:lnTo>
                      <a:lnTo>
                        <a:pt x="180" y="18"/>
                      </a:lnTo>
                      <a:lnTo>
                        <a:pt x="228" y="4"/>
                      </a:lnTo>
                      <a:lnTo>
                        <a:pt x="277" y="0"/>
                      </a:lnTo>
                      <a:close/>
                    </a:path>
                  </a:pathLst>
                </a:custGeom>
                <a:solidFill>
                  <a:srgbClr val="424A6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latin typeface="Eras Bold ITC" panose="020B0907030504020204" pitchFamily="34" charset="0"/>
                  </a:endParaRPr>
                </a:p>
              </p:txBody>
            </p:sp>
            <p:sp>
              <p:nvSpPr>
                <p:cNvPr id="136" name="Freeform 11"/>
                <p:cNvSpPr>
                  <a:spLocks/>
                </p:cNvSpPr>
                <p:nvPr/>
              </p:nvSpPr>
              <p:spPr bwMode="auto">
                <a:xfrm>
                  <a:off x="1425544" y="1925934"/>
                  <a:ext cx="388938" cy="140008"/>
                </a:xfrm>
                <a:custGeom>
                  <a:avLst/>
                  <a:gdLst>
                    <a:gd name="T0" fmla="*/ 82 w 489"/>
                    <a:gd name="T1" fmla="*/ 0 h 163"/>
                    <a:gd name="T2" fmla="*/ 408 w 489"/>
                    <a:gd name="T3" fmla="*/ 0 h 163"/>
                    <a:gd name="T4" fmla="*/ 433 w 489"/>
                    <a:gd name="T5" fmla="*/ 4 h 163"/>
                    <a:gd name="T6" fmla="*/ 457 w 489"/>
                    <a:gd name="T7" fmla="*/ 16 h 163"/>
                    <a:gd name="T8" fmla="*/ 475 w 489"/>
                    <a:gd name="T9" fmla="*/ 34 h 163"/>
                    <a:gd name="T10" fmla="*/ 485 w 489"/>
                    <a:gd name="T11" fmla="*/ 56 h 163"/>
                    <a:gd name="T12" fmla="*/ 489 w 489"/>
                    <a:gd name="T13" fmla="*/ 82 h 163"/>
                    <a:gd name="T14" fmla="*/ 485 w 489"/>
                    <a:gd name="T15" fmla="*/ 108 h 163"/>
                    <a:gd name="T16" fmla="*/ 475 w 489"/>
                    <a:gd name="T17" fmla="*/ 130 h 163"/>
                    <a:gd name="T18" fmla="*/ 457 w 489"/>
                    <a:gd name="T19" fmla="*/ 148 h 163"/>
                    <a:gd name="T20" fmla="*/ 433 w 489"/>
                    <a:gd name="T21" fmla="*/ 159 h 163"/>
                    <a:gd name="T22" fmla="*/ 408 w 489"/>
                    <a:gd name="T23" fmla="*/ 163 h 163"/>
                    <a:gd name="T24" fmla="*/ 82 w 489"/>
                    <a:gd name="T25" fmla="*/ 163 h 163"/>
                    <a:gd name="T26" fmla="*/ 56 w 489"/>
                    <a:gd name="T27" fmla="*/ 159 h 163"/>
                    <a:gd name="T28" fmla="*/ 34 w 489"/>
                    <a:gd name="T29" fmla="*/ 148 h 163"/>
                    <a:gd name="T30" fmla="*/ 16 w 489"/>
                    <a:gd name="T31" fmla="*/ 130 h 163"/>
                    <a:gd name="T32" fmla="*/ 4 w 489"/>
                    <a:gd name="T33" fmla="*/ 108 h 163"/>
                    <a:gd name="T34" fmla="*/ 0 w 489"/>
                    <a:gd name="T35" fmla="*/ 82 h 163"/>
                    <a:gd name="T36" fmla="*/ 4 w 489"/>
                    <a:gd name="T37" fmla="*/ 56 h 163"/>
                    <a:gd name="T38" fmla="*/ 16 w 489"/>
                    <a:gd name="T39" fmla="*/ 34 h 163"/>
                    <a:gd name="T40" fmla="*/ 34 w 489"/>
                    <a:gd name="T41" fmla="*/ 16 h 163"/>
                    <a:gd name="T42" fmla="*/ 56 w 489"/>
                    <a:gd name="T43" fmla="*/ 4 h 163"/>
                    <a:gd name="T44" fmla="*/ 82 w 489"/>
                    <a:gd name="T45" fmla="*/ 0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89" h="163">
                      <a:moveTo>
                        <a:pt x="82" y="0"/>
                      </a:moveTo>
                      <a:lnTo>
                        <a:pt x="408" y="0"/>
                      </a:lnTo>
                      <a:lnTo>
                        <a:pt x="433" y="4"/>
                      </a:lnTo>
                      <a:lnTo>
                        <a:pt x="457" y="16"/>
                      </a:lnTo>
                      <a:lnTo>
                        <a:pt x="475" y="34"/>
                      </a:lnTo>
                      <a:lnTo>
                        <a:pt x="485" y="56"/>
                      </a:lnTo>
                      <a:lnTo>
                        <a:pt x="489" y="82"/>
                      </a:lnTo>
                      <a:lnTo>
                        <a:pt x="485" y="108"/>
                      </a:lnTo>
                      <a:lnTo>
                        <a:pt x="475" y="130"/>
                      </a:lnTo>
                      <a:lnTo>
                        <a:pt x="457" y="148"/>
                      </a:lnTo>
                      <a:lnTo>
                        <a:pt x="433" y="159"/>
                      </a:lnTo>
                      <a:lnTo>
                        <a:pt x="408" y="163"/>
                      </a:lnTo>
                      <a:lnTo>
                        <a:pt x="82" y="163"/>
                      </a:lnTo>
                      <a:lnTo>
                        <a:pt x="56" y="159"/>
                      </a:lnTo>
                      <a:lnTo>
                        <a:pt x="34" y="148"/>
                      </a:lnTo>
                      <a:lnTo>
                        <a:pt x="16" y="130"/>
                      </a:lnTo>
                      <a:lnTo>
                        <a:pt x="4" y="108"/>
                      </a:lnTo>
                      <a:lnTo>
                        <a:pt x="0" y="82"/>
                      </a:lnTo>
                      <a:lnTo>
                        <a:pt x="4" y="56"/>
                      </a:lnTo>
                      <a:lnTo>
                        <a:pt x="16" y="34"/>
                      </a:lnTo>
                      <a:lnTo>
                        <a:pt x="34" y="16"/>
                      </a:lnTo>
                      <a:lnTo>
                        <a:pt x="56" y="4"/>
                      </a:lnTo>
                      <a:lnTo>
                        <a:pt x="82" y="0"/>
                      </a:lnTo>
                      <a:close/>
                    </a:path>
                  </a:pathLst>
                </a:custGeom>
                <a:solidFill>
                  <a:srgbClr val="262B35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latin typeface="Eras Bold ITC" panose="020B0907030504020204" pitchFamily="34" charset="0"/>
                  </a:endParaRPr>
                </a:p>
              </p:txBody>
            </p:sp>
            <p:sp>
              <p:nvSpPr>
                <p:cNvPr id="137" name="Freeform 12"/>
                <p:cNvSpPr>
                  <a:spLocks/>
                </p:cNvSpPr>
                <p:nvPr/>
              </p:nvSpPr>
              <p:spPr bwMode="auto">
                <a:xfrm>
                  <a:off x="1879569" y="1925934"/>
                  <a:ext cx="193675" cy="140008"/>
                </a:xfrm>
                <a:custGeom>
                  <a:avLst/>
                  <a:gdLst>
                    <a:gd name="T0" fmla="*/ 82 w 245"/>
                    <a:gd name="T1" fmla="*/ 0 h 163"/>
                    <a:gd name="T2" fmla="*/ 163 w 245"/>
                    <a:gd name="T3" fmla="*/ 0 h 163"/>
                    <a:gd name="T4" fmla="*/ 190 w 245"/>
                    <a:gd name="T5" fmla="*/ 4 h 163"/>
                    <a:gd name="T6" fmla="*/ 212 w 245"/>
                    <a:gd name="T7" fmla="*/ 16 h 163"/>
                    <a:gd name="T8" fmla="*/ 228 w 245"/>
                    <a:gd name="T9" fmla="*/ 34 h 163"/>
                    <a:gd name="T10" fmla="*/ 240 w 245"/>
                    <a:gd name="T11" fmla="*/ 56 h 163"/>
                    <a:gd name="T12" fmla="*/ 245 w 245"/>
                    <a:gd name="T13" fmla="*/ 82 h 163"/>
                    <a:gd name="T14" fmla="*/ 240 w 245"/>
                    <a:gd name="T15" fmla="*/ 108 h 163"/>
                    <a:gd name="T16" fmla="*/ 228 w 245"/>
                    <a:gd name="T17" fmla="*/ 130 h 163"/>
                    <a:gd name="T18" fmla="*/ 212 w 245"/>
                    <a:gd name="T19" fmla="*/ 148 h 163"/>
                    <a:gd name="T20" fmla="*/ 190 w 245"/>
                    <a:gd name="T21" fmla="*/ 159 h 163"/>
                    <a:gd name="T22" fmla="*/ 163 w 245"/>
                    <a:gd name="T23" fmla="*/ 163 h 163"/>
                    <a:gd name="T24" fmla="*/ 82 w 245"/>
                    <a:gd name="T25" fmla="*/ 163 h 163"/>
                    <a:gd name="T26" fmla="*/ 56 w 245"/>
                    <a:gd name="T27" fmla="*/ 159 h 163"/>
                    <a:gd name="T28" fmla="*/ 34 w 245"/>
                    <a:gd name="T29" fmla="*/ 148 h 163"/>
                    <a:gd name="T30" fmla="*/ 16 w 245"/>
                    <a:gd name="T31" fmla="*/ 130 h 163"/>
                    <a:gd name="T32" fmla="*/ 4 w 245"/>
                    <a:gd name="T33" fmla="*/ 108 h 163"/>
                    <a:gd name="T34" fmla="*/ 0 w 245"/>
                    <a:gd name="T35" fmla="*/ 82 h 163"/>
                    <a:gd name="T36" fmla="*/ 4 w 245"/>
                    <a:gd name="T37" fmla="*/ 56 h 163"/>
                    <a:gd name="T38" fmla="*/ 16 w 245"/>
                    <a:gd name="T39" fmla="*/ 34 h 163"/>
                    <a:gd name="T40" fmla="*/ 34 w 245"/>
                    <a:gd name="T41" fmla="*/ 16 h 163"/>
                    <a:gd name="T42" fmla="*/ 56 w 245"/>
                    <a:gd name="T43" fmla="*/ 4 h 163"/>
                    <a:gd name="T44" fmla="*/ 82 w 245"/>
                    <a:gd name="T45" fmla="*/ 0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45" h="163">
                      <a:moveTo>
                        <a:pt x="82" y="0"/>
                      </a:moveTo>
                      <a:lnTo>
                        <a:pt x="163" y="0"/>
                      </a:lnTo>
                      <a:lnTo>
                        <a:pt x="190" y="4"/>
                      </a:lnTo>
                      <a:lnTo>
                        <a:pt x="212" y="16"/>
                      </a:lnTo>
                      <a:lnTo>
                        <a:pt x="228" y="34"/>
                      </a:lnTo>
                      <a:lnTo>
                        <a:pt x="240" y="56"/>
                      </a:lnTo>
                      <a:lnTo>
                        <a:pt x="245" y="82"/>
                      </a:lnTo>
                      <a:lnTo>
                        <a:pt x="240" y="108"/>
                      </a:lnTo>
                      <a:lnTo>
                        <a:pt x="228" y="130"/>
                      </a:lnTo>
                      <a:lnTo>
                        <a:pt x="212" y="148"/>
                      </a:lnTo>
                      <a:lnTo>
                        <a:pt x="190" y="159"/>
                      </a:lnTo>
                      <a:lnTo>
                        <a:pt x="163" y="163"/>
                      </a:lnTo>
                      <a:lnTo>
                        <a:pt x="82" y="163"/>
                      </a:lnTo>
                      <a:lnTo>
                        <a:pt x="56" y="159"/>
                      </a:lnTo>
                      <a:lnTo>
                        <a:pt x="34" y="148"/>
                      </a:lnTo>
                      <a:lnTo>
                        <a:pt x="16" y="130"/>
                      </a:lnTo>
                      <a:lnTo>
                        <a:pt x="4" y="108"/>
                      </a:lnTo>
                      <a:lnTo>
                        <a:pt x="0" y="82"/>
                      </a:lnTo>
                      <a:lnTo>
                        <a:pt x="4" y="56"/>
                      </a:lnTo>
                      <a:lnTo>
                        <a:pt x="16" y="34"/>
                      </a:lnTo>
                      <a:lnTo>
                        <a:pt x="34" y="16"/>
                      </a:lnTo>
                      <a:lnTo>
                        <a:pt x="56" y="4"/>
                      </a:lnTo>
                      <a:lnTo>
                        <a:pt x="82" y="0"/>
                      </a:lnTo>
                      <a:close/>
                    </a:path>
                  </a:pathLst>
                </a:custGeom>
                <a:solidFill>
                  <a:srgbClr val="262B35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latin typeface="Eras Bold ITC" panose="020B0907030504020204" pitchFamily="34" charset="0"/>
                  </a:endParaRPr>
                </a:p>
              </p:txBody>
            </p:sp>
          </p:grpSp>
          <p:pic>
            <p:nvPicPr>
              <p:cNvPr id="134" name="Picture 3" descr="E:\00 신규비즈니스_NewBM\00 전자영수증\## 한국인터넷진흥원\## 중간보고\전자영수증_화면\전자영수증_화면\03_SKT\01_리스트.png"/>
              <p:cNvPicPr>
                <a:picLocks noChangeAspect="1" noChangeArrowheads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 bwMode="auto">
              <a:xfrm>
                <a:off x="798667" y="2012127"/>
                <a:ext cx="2164664" cy="361882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2" name="그림 90" descr="Screenshot_2015-12-16-14-19-54.png"/>
            <p:cNvPicPr>
              <a:picLocks noChangeAspect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>
            <a:xfrm>
              <a:off x="7238135" y="598587"/>
              <a:ext cx="487262" cy="89407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8" name="그룹 137"/>
          <p:cNvGrpSpPr/>
          <p:nvPr/>
        </p:nvGrpSpPr>
        <p:grpSpPr>
          <a:xfrm>
            <a:off x="956694" y="981075"/>
            <a:ext cx="4191982" cy="415298"/>
            <a:chOff x="4192973" y="-955396"/>
            <a:chExt cx="7515035" cy="311850"/>
          </a:xfrm>
        </p:grpSpPr>
        <p:sp>
          <p:nvSpPr>
            <p:cNvPr id="139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none" anchor="ctr"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500" spc="-150">
                <a:solidFill>
                  <a:prstClr val="black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140" name="직사각형 139"/>
            <p:cNvSpPr/>
            <p:nvPr/>
          </p:nvSpPr>
          <p:spPr>
            <a:xfrm>
              <a:off x="4474277" y="-915000"/>
              <a:ext cx="6985255" cy="26577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square">
              <a:spAutoFit/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1.   </a:t>
              </a:r>
              <a:r>
                <a:rPr lang="ko-KR" altLang="en-US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사용자 중심의 편의성  확보</a:t>
              </a:r>
            </a:p>
          </p:txBody>
        </p:sp>
      </p:grpSp>
      <p:grpSp>
        <p:nvGrpSpPr>
          <p:cNvPr id="141" name="그룹 140"/>
          <p:cNvGrpSpPr/>
          <p:nvPr/>
        </p:nvGrpSpPr>
        <p:grpSpPr>
          <a:xfrm>
            <a:off x="5323356" y="981075"/>
            <a:ext cx="4191982" cy="415298"/>
            <a:chOff x="4192973" y="-955396"/>
            <a:chExt cx="7515035" cy="311850"/>
          </a:xfrm>
        </p:grpSpPr>
        <p:sp>
          <p:nvSpPr>
            <p:cNvPr id="142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none" anchor="ctr"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500" spc="-150">
                <a:solidFill>
                  <a:prstClr val="black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4474277" y="-914999"/>
              <a:ext cx="6985255" cy="26577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square">
              <a:spAutoFit/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2.  </a:t>
              </a:r>
              <a:r>
                <a:rPr lang="ko-KR" altLang="en-US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부가서비스  제공</a:t>
              </a:r>
            </a:p>
          </p:txBody>
        </p:sp>
      </p:grpSp>
      <p:grpSp>
        <p:nvGrpSpPr>
          <p:cNvPr id="144" name="그룹 143"/>
          <p:cNvGrpSpPr/>
          <p:nvPr/>
        </p:nvGrpSpPr>
        <p:grpSpPr>
          <a:xfrm>
            <a:off x="956694" y="1492950"/>
            <a:ext cx="4191982" cy="415298"/>
            <a:chOff x="4192973" y="-955396"/>
            <a:chExt cx="7515035" cy="311850"/>
          </a:xfrm>
        </p:grpSpPr>
        <p:sp>
          <p:nvSpPr>
            <p:cNvPr id="145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none" anchor="ctr"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500" spc="-150">
                <a:solidFill>
                  <a:prstClr val="black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4474277" y="-914999"/>
              <a:ext cx="6985255" cy="26577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square">
              <a:spAutoFit/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500" b="1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                    </a:t>
              </a:r>
              <a:r>
                <a:rPr lang="en-US" altLang="ko-KR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3.  </a:t>
              </a:r>
              <a:r>
                <a:rPr lang="ko-KR" altLang="en-US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기존 인프라  활용</a:t>
              </a:r>
            </a:p>
          </p:txBody>
        </p:sp>
      </p:grpSp>
      <p:grpSp>
        <p:nvGrpSpPr>
          <p:cNvPr id="147" name="그룹 146"/>
          <p:cNvGrpSpPr/>
          <p:nvPr/>
        </p:nvGrpSpPr>
        <p:grpSpPr>
          <a:xfrm>
            <a:off x="5323356" y="1492951"/>
            <a:ext cx="4191982" cy="415298"/>
            <a:chOff x="4192973" y="-955396"/>
            <a:chExt cx="7515035" cy="311850"/>
          </a:xfrm>
        </p:grpSpPr>
        <p:sp>
          <p:nvSpPr>
            <p:cNvPr id="148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none" anchor="ctr"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500" spc="-150">
                <a:solidFill>
                  <a:prstClr val="black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149" name="직사각형 148"/>
            <p:cNvSpPr/>
            <p:nvPr/>
          </p:nvSpPr>
          <p:spPr>
            <a:xfrm>
              <a:off x="4474277" y="-915000"/>
              <a:ext cx="6985255" cy="26577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square">
              <a:spAutoFit/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500" b="1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                                    </a:t>
              </a:r>
              <a:r>
                <a:rPr lang="en-US" altLang="ko-KR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4.   </a:t>
              </a:r>
              <a:r>
                <a:rPr lang="ko-KR" altLang="en-US" sz="1700" b="1" kern="0" spc="-150" dirty="0" smtClean="0">
                  <a:solidFill>
                    <a:srgbClr val="0070C0"/>
                  </a:solidFill>
                  <a:latin typeface="Eras Bold ITC" panose="020B0907030504020204" pitchFamily="34" charset="0"/>
                  <a:ea typeface="Rix모던고딕 B" pitchFamily="18" charset="-127"/>
                  <a:cs typeface="Arial" panose="020B0604020202020204" pitchFamily="34" charset="0"/>
                </a:rPr>
                <a:t>결제 정보  보안</a:t>
              </a:r>
            </a:p>
          </p:txBody>
        </p:sp>
      </p:grpSp>
      <p:sp>
        <p:nvSpPr>
          <p:cNvPr id="150" name="Text Box 4"/>
          <p:cNvSpPr txBox="1"/>
          <p:nvPr/>
        </p:nvSpPr>
        <p:spPr>
          <a:xfrm>
            <a:off x="247650" y="0"/>
            <a:ext cx="6048672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2.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 발행 프로세스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정부 표준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)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5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7632154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①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영수증 발급과 동시에 알림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/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공지 노출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3627916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결제 후 영수증을 받는 습관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그대로</a:t>
            </a:r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…</a:t>
            </a:r>
            <a:endParaRPr lang="ko-KR" altLang="en-US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29" name="Picture 4" descr="F:\hsyoon_201606\07_제안서,발표자료(PPT)\161124_SK플래닛_LG유플러스_제안서\img_data\iphone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10784" y="1880298"/>
            <a:ext cx="1954248" cy="3996974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4295921" y="2337474"/>
            <a:ext cx="1805650" cy="31772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485099" y="1268760"/>
            <a:ext cx="1415773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lvl="0" algn="ctr"/>
            <a:r>
              <a:rPr lang="ko-KR" altLang="en-US" sz="1400" spc="-15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영수증 발급 </a:t>
            </a:r>
            <a:r>
              <a:rPr lang="en-US" altLang="ko-KR" sz="1400" spc="-15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/</a:t>
            </a:r>
            <a:r>
              <a:rPr lang="ko-KR" altLang="en-US" sz="1400" spc="-15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알림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7508375" y="1268760"/>
            <a:ext cx="1838966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lvl="0" algn="ctr"/>
            <a:r>
              <a:rPr lang="ko-KR" altLang="en-US" sz="1400" spc="-150" smtClean="0">
                <a:solidFill>
                  <a:srgbClr val="FF0000"/>
                </a:solidFill>
                <a:latin typeface="Eras Bold ITC" panose="020B0907030504020204" pitchFamily="34" charset="0"/>
              </a:rPr>
              <a:t>고객 커뮤니케이션 채널</a:t>
            </a:r>
            <a:endParaRPr lang="ko-KR" altLang="en-US" sz="1400" spc="-150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grpSp>
        <p:nvGrpSpPr>
          <p:cNvPr id="3" name="그룹 35"/>
          <p:cNvGrpSpPr/>
          <p:nvPr/>
        </p:nvGrpSpPr>
        <p:grpSpPr>
          <a:xfrm>
            <a:off x="4290704" y="2340148"/>
            <a:ext cx="1808301" cy="3175689"/>
            <a:chOff x="4567436" y="2616816"/>
            <a:chExt cx="1813267" cy="3223586"/>
          </a:xfrm>
        </p:grpSpPr>
        <p:pic>
          <p:nvPicPr>
            <p:cNvPr id="64" name="Picture 10" descr="1548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7436" y="2616816"/>
              <a:ext cx="1813267" cy="32235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그룹 23"/>
            <p:cNvGrpSpPr>
              <a:grpSpLocks/>
            </p:cNvGrpSpPr>
            <p:nvPr/>
          </p:nvGrpSpPr>
          <p:grpSpPr bwMode="auto">
            <a:xfrm>
              <a:off x="5647556" y="4504761"/>
              <a:ext cx="627260" cy="669619"/>
              <a:chOff x="1541203" y="1843664"/>
              <a:chExt cx="503179" cy="735036"/>
            </a:xfrm>
          </p:grpSpPr>
          <p:sp>
            <p:nvSpPr>
              <p:cNvPr id="66" name="Oval 100"/>
              <p:cNvSpPr>
                <a:spLocks noChangeArrowheads="1"/>
              </p:cNvSpPr>
              <p:nvPr/>
            </p:nvSpPr>
            <p:spPr bwMode="auto">
              <a:xfrm>
                <a:off x="1541203" y="1843664"/>
                <a:ext cx="328551" cy="643788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  <a:alpha val="49804"/>
                </a:schemeClr>
              </a:solidFill>
              <a:ln w="6350" algn="ctr">
                <a:solidFill>
                  <a:srgbClr val="0A2972">
                    <a:alpha val="50195"/>
                  </a:srgbClr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>
                  <a:lnSpc>
                    <a:spcPct val="115000"/>
                  </a:lnSpc>
                  <a:spcBef>
                    <a:spcPct val="60000"/>
                  </a:spcBef>
                  <a:buFont typeface="Wingdings" pitchFamily="2" charset="2"/>
                  <a:buChar char="§"/>
                  <a:defRPr/>
                </a:pPr>
                <a:endParaRPr lang="ko-KR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  <a:ea typeface="+mn-ea"/>
                </a:endParaRPr>
              </a:p>
            </p:txBody>
          </p:sp>
          <p:pic>
            <p:nvPicPr>
              <p:cNvPr id="67" name="Picture 6" descr="C:\Documents and Settings\HG01244\바탕 화면\hand\오른손45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13305" y="2150072"/>
                <a:ext cx="431077" cy="4286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" name="그룹 49"/>
          <p:cNvGrpSpPr/>
          <p:nvPr/>
        </p:nvGrpSpPr>
        <p:grpSpPr>
          <a:xfrm>
            <a:off x="6511652" y="3605348"/>
            <a:ext cx="544934" cy="544935"/>
            <a:chOff x="6643698" y="3429000"/>
            <a:chExt cx="785818" cy="785818"/>
          </a:xfrm>
        </p:grpSpPr>
        <p:sp>
          <p:nvSpPr>
            <p:cNvPr id="58" name="타원 57"/>
            <p:cNvSpPr/>
            <p:nvPr/>
          </p:nvSpPr>
          <p:spPr>
            <a:xfrm>
              <a:off x="6643698" y="3429000"/>
              <a:ext cx="785818" cy="785818"/>
            </a:xfrm>
            <a:prstGeom prst="ellipse">
              <a:avLst/>
            </a:prstGeom>
            <a:solidFill>
              <a:srgbClr val="4D4F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9" name="오른쪽 화살표 58"/>
            <p:cNvSpPr/>
            <p:nvPr/>
          </p:nvSpPr>
          <p:spPr>
            <a:xfrm>
              <a:off x="6876880" y="3647789"/>
              <a:ext cx="351259" cy="348241"/>
            </a:xfrm>
            <a:prstGeom prst="rightArrow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Eras Bold ITC" panose="020B0907030504020204" pitchFamily="34" charset="0"/>
              </a:endParaRPr>
            </a:p>
          </p:txBody>
        </p:sp>
      </p:grpSp>
      <p:grpSp>
        <p:nvGrpSpPr>
          <p:cNvPr id="6" name="그룹 50"/>
          <p:cNvGrpSpPr/>
          <p:nvPr/>
        </p:nvGrpSpPr>
        <p:grpSpPr>
          <a:xfrm>
            <a:off x="3343300" y="3605348"/>
            <a:ext cx="544934" cy="544935"/>
            <a:chOff x="6643698" y="3429000"/>
            <a:chExt cx="785818" cy="785818"/>
          </a:xfrm>
        </p:grpSpPr>
        <p:sp>
          <p:nvSpPr>
            <p:cNvPr id="56" name="타원 55"/>
            <p:cNvSpPr/>
            <p:nvPr/>
          </p:nvSpPr>
          <p:spPr>
            <a:xfrm>
              <a:off x="6643698" y="3429000"/>
              <a:ext cx="785818" cy="785818"/>
            </a:xfrm>
            <a:prstGeom prst="ellipse">
              <a:avLst/>
            </a:prstGeom>
            <a:solidFill>
              <a:srgbClr val="4D4F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7" name="오른쪽 화살표 56"/>
            <p:cNvSpPr/>
            <p:nvPr/>
          </p:nvSpPr>
          <p:spPr>
            <a:xfrm>
              <a:off x="6876880" y="3647789"/>
              <a:ext cx="351259" cy="348241"/>
            </a:xfrm>
            <a:prstGeom prst="rightArrow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Eras Bold ITC" panose="020B0907030504020204" pitchFamily="34" charset="0"/>
              </a:endParaRPr>
            </a:p>
          </p:txBody>
        </p:sp>
      </p:grpSp>
      <p:grpSp>
        <p:nvGrpSpPr>
          <p:cNvPr id="7" name="그룹 38"/>
          <p:cNvGrpSpPr/>
          <p:nvPr/>
        </p:nvGrpSpPr>
        <p:grpSpPr>
          <a:xfrm>
            <a:off x="776578" y="1748246"/>
            <a:ext cx="2233451" cy="4068581"/>
            <a:chOff x="658445" y="1719578"/>
            <a:chExt cx="2539428" cy="4625966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658445" y="1880204"/>
              <a:ext cx="2539428" cy="4465340"/>
            </a:xfrm>
            <a:prstGeom prst="roundRect">
              <a:avLst>
                <a:gd name="adj" fmla="val 873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0" name="양쪽 모서리가 둥근 사각형 49"/>
            <p:cNvSpPr/>
            <p:nvPr/>
          </p:nvSpPr>
          <p:spPr>
            <a:xfrm rot="10800000">
              <a:off x="1131647" y="1719578"/>
              <a:ext cx="1558341" cy="514005"/>
            </a:xfrm>
            <a:prstGeom prst="round2SameRect">
              <a:avLst>
                <a:gd name="adj1" fmla="val 39343"/>
                <a:gd name="adj2" fmla="val 0"/>
              </a:avLst>
            </a:prstGeom>
            <a:solidFill>
              <a:srgbClr val="038E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>
              <a:off x="2689988" y="1719578"/>
              <a:ext cx="79358" cy="160626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2" name="직각 삼각형 51"/>
            <p:cNvSpPr/>
            <p:nvPr/>
          </p:nvSpPr>
          <p:spPr>
            <a:xfrm flipH="1">
              <a:off x="1052289" y="1719578"/>
              <a:ext cx="79358" cy="160626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3" name="TextBox 49"/>
            <p:cNvSpPr txBox="1"/>
            <p:nvPr/>
          </p:nvSpPr>
          <p:spPr>
            <a:xfrm>
              <a:off x="1117245" y="1766321"/>
              <a:ext cx="1587143" cy="454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000" spc="-1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Eras Bold ITC" panose="020B0907030504020204" pitchFamily="34" charset="0"/>
                </a:rPr>
                <a:t>고객결제</a:t>
              </a:r>
              <a:endParaRPr lang="ko-KR" altLang="en-US" sz="20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54" name="TextBox 62"/>
            <p:cNvSpPr txBox="1"/>
            <p:nvPr/>
          </p:nvSpPr>
          <p:spPr>
            <a:xfrm>
              <a:off x="926393" y="2859886"/>
              <a:ext cx="2016317" cy="367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9049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78098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17147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56197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95246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34295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73344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512393" algn="l" defTabSz="878098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5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Eras Bold ITC" panose="020B0907030504020204" pitchFamily="34" charset="0"/>
                </a:rPr>
                <a:t>Picture</a:t>
              </a:r>
              <a:endParaRPr lang="ko-KR" altLang="en-US" sz="15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endParaRPr>
            </a:p>
          </p:txBody>
        </p:sp>
        <p:pic>
          <p:nvPicPr>
            <p:cNvPr id="55" name="Picture 9" descr="groupon-pos"/>
            <p:cNvPicPr>
              <a:picLocks noChangeAspect="1" noChangeArrowheads="1"/>
            </p:cNvPicPr>
            <p:nvPr/>
          </p:nvPicPr>
          <p:blipFill>
            <a:blip r:embed="rId5" cstate="print"/>
            <a:srcRect l="35138" r="2515"/>
            <a:stretch>
              <a:fillRect/>
            </a:stretch>
          </p:blipFill>
          <p:spPr bwMode="auto">
            <a:xfrm>
              <a:off x="727422" y="2923151"/>
              <a:ext cx="2419226" cy="3005938"/>
            </a:xfrm>
            <a:prstGeom prst="rect">
              <a:avLst/>
            </a:prstGeom>
            <a:noFill/>
          </p:spPr>
        </p:pic>
      </p:grpSp>
      <p:grpSp>
        <p:nvGrpSpPr>
          <p:cNvPr id="9" name="그룹 68"/>
          <p:cNvGrpSpPr/>
          <p:nvPr/>
        </p:nvGrpSpPr>
        <p:grpSpPr>
          <a:xfrm>
            <a:off x="7437724" y="1880298"/>
            <a:ext cx="1954248" cy="3996974"/>
            <a:chOff x="7319590" y="1851629"/>
            <a:chExt cx="2221975" cy="4544549"/>
          </a:xfrm>
        </p:grpSpPr>
        <p:pic>
          <p:nvPicPr>
            <p:cNvPr id="31" name="Picture 4" descr="F:\hsyoon_201606\07_제안서,발표자료(PPT)\161124_SK플래닛_LG유플러스_제안서\img_data\iphone2.png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7319590" y="1851629"/>
              <a:ext cx="2221975" cy="4544549"/>
            </a:xfrm>
            <a:prstGeom prst="rect">
              <a:avLst/>
            </a:prstGeom>
            <a:noFill/>
          </p:spPr>
        </p:pic>
        <p:grpSp>
          <p:nvGrpSpPr>
            <p:cNvPr id="10" name="그룹 21"/>
            <p:cNvGrpSpPr/>
            <p:nvPr/>
          </p:nvGrpSpPr>
          <p:grpSpPr>
            <a:xfrm>
              <a:off x="7401612" y="2309487"/>
              <a:ext cx="2064877" cy="3631598"/>
              <a:chOff x="944118" y="1706645"/>
              <a:chExt cx="2066539" cy="3589821"/>
            </a:xfrm>
          </p:grpSpPr>
          <p:pic>
            <p:nvPicPr>
              <p:cNvPr id="62" name="Picture 3" descr="E:\00 신규비즈니스_NewBM\00 전자영수증\## 한국인터넷진흥원\## 중간보고\전자영수증_화면\전자영수증_화면\03_SKT\01_리스트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b="65689"/>
              <a:stretch>
                <a:fillRect/>
              </a:stretch>
            </p:blipFill>
            <p:spPr bwMode="auto">
              <a:xfrm>
                <a:off x="944222" y="1706645"/>
                <a:ext cx="2066397" cy="1074657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1" name="Picture 3" descr="E:\00 신규비즈니스_NewBM\00 전자영수증\## 한국인터넷진흥원\## 중간보고\전자영수증_화면\전자영수증_화면\03_SKT\01_리스트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t="11523" b="13490"/>
              <a:stretch>
                <a:fillRect/>
              </a:stretch>
            </p:blipFill>
            <p:spPr bwMode="auto">
              <a:xfrm>
                <a:off x="944118" y="2699384"/>
                <a:ext cx="2066539" cy="259708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65" name="TextBox 64"/>
          <p:cNvSpPr txBox="1"/>
          <p:nvPr/>
        </p:nvSpPr>
        <p:spPr>
          <a:xfrm>
            <a:off x="8281358" y="3614961"/>
            <a:ext cx="88326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pic>
        <p:nvPicPr>
          <p:cNvPr id="43" name="Picture 2" descr="울산시설공단 Ulsan Infrastructure Corporatio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99084" y="2420888"/>
            <a:ext cx="993154" cy="195186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 b="27851"/>
          <a:stretch>
            <a:fillRect/>
          </a:stretch>
        </p:blipFill>
        <p:spPr bwMode="auto">
          <a:xfrm>
            <a:off x="4567436" y="3619147"/>
            <a:ext cx="1238141" cy="34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2512" y="2602408"/>
            <a:ext cx="1796763" cy="546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6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3913251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고객 서비스의 편의성과 범용성을 확보</a:t>
            </a:r>
          </a:p>
        </p:txBody>
      </p:sp>
      <p:grpSp>
        <p:nvGrpSpPr>
          <p:cNvPr id="3" name="그룹 53"/>
          <p:cNvGrpSpPr/>
          <p:nvPr/>
        </p:nvGrpSpPr>
        <p:grpSpPr>
          <a:xfrm>
            <a:off x="5269898" y="1412776"/>
            <a:ext cx="4429156" cy="4400313"/>
            <a:chOff x="571468" y="1857364"/>
            <a:chExt cx="4018033" cy="4400313"/>
          </a:xfrm>
        </p:grpSpPr>
        <p:sp>
          <p:nvSpPr>
            <p:cNvPr id="55" name="모서리가 둥근 직사각형 54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prstClr val="white"/>
                </a:solidFill>
                <a:latin typeface="Eras Bold ITC" panose="020B0907030504020204" pitchFamily="34" charset="0"/>
                <a:cs typeface="Arial" pitchFamily="34" charset="0"/>
              </a:endParaRPr>
            </a:p>
          </p:txBody>
        </p:sp>
        <p:grpSp>
          <p:nvGrpSpPr>
            <p:cNvPr id="4" name="그룹 52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58" name="모서리가 둥근 직사각형 57"/>
              <p:cNvSpPr/>
              <p:nvPr/>
            </p:nvSpPr>
            <p:spPr>
              <a:xfrm>
                <a:off x="511200" y="1390933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60" name="자유형 59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61" name="자유형 60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</p:grpSp>
        <p:sp>
          <p:nvSpPr>
            <p:cNvPr id="57" name="제목 114"/>
            <p:cNvSpPr txBox="1">
              <a:spLocks/>
            </p:cNvSpPr>
            <p:nvPr/>
          </p:nvSpPr>
          <p:spPr>
            <a:xfrm>
              <a:off x="717226" y="1902795"/>
              <a:ext cx="3726255" cy="265748"/>
            </a:xfrm>
            <a:prstGeom prst="rect">
              <a:avLst/>
            </a:prstGeom>
            <a:effectLst/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전국 모든 사업장에서 서비스 제공</a:t>
              </a:r>
              <a:r>
                <a:rPr lang="en-US" altLang="ko-KR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!</a:t>
              </a:r>
            </a:p>
          </p:txBody>
        </p:sp>
      </p:grpSp>
      <p:grpSp>
        <p:nvGrpSpPr>
          <p:cNvPr id="5" name="그룹 61"/>
          <p:cNvGrpSpPr/>
          <p:nvPr/>
        </p:nvGrpSpPr>
        <p:grpSpPr>
          <a:xfrm>
            <a:off x="562941" y="1412776"/>
            <a:ext cx="4429156" cy="4400313"/>
            <a:chOff x="571468" y="1857364"/>
            <a:chExt cx="4018033" cy="4400313"/>
          </a:xfrm>
        </p:grpSpPr>
        <p:sp>
          <p:nvSpPr>
            <p:cNvPr id="63" name="모서리가 둥근 직사각형 62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prstClr val="white"/>
                </a:solidFill>
                <a:latin typeface="Eras Bold ITC" panose="020B0907030504020204" pitchFamily="34" charset="0"/>
                <a:cs typeface="Arial" pitchFamily="34" charset="0"/>
              </a:endParaRPr>
            </a:p>
          </p:txBody>
        </p:sp>
        <p:grpSp>
          <p:nvGrpSpPr>
            <p:cNvPr id="6" name="그룹 35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66" name="모서리가 둥근 직사각형 65"/>
              <p:cNvSpPr/>
              <p:nvPr/>
            </p:nvSpPr>
            <p:spPr>
              <a:xfrm>
                <a:off x="511200" y="1390933"/>
                <a:ext cx="3957964" cy="466703"/>
              </a:xfrm>
              <a:prstGeom prst="roundRect">
                <a:avLst>
                  <a:gd name="adj" fmla="val 0"/>
                </a:avLst>
              </a:prstGeom>
              <a:solidFill>
                <a:srgbClr val="4D4F9A"/>
              </a:solidFill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68" name="자유형 67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69" name="자유형 68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</p:grpSp>
        <p:sp>
          <p:nvSpPr>
            <p:cNvPr id="65" name="제목 114"/>
            <p:cNvSpPr txBox="1">
              <a:spLocks/>
            </p:cNvSpPr>
            <p:nvPr/>
          </p:nvSpPr>
          <p:spPr>
            <a:xfrm>
              <a:off x="603698" y="1902795"/>
              <a:ext cx="3984769" cy="265748"/>
            </a:xfrm>
            <a:prstGeom prst="rect">
              <a:avLst/>
            </a:prstGeom>
            <a:effectLst/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고객 추가 행위 없이 서비스 이용 가능</a:t>
              </a:r>
              <a:r>
                <a:rPr lang="en-US" altLang="ko-KR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!</a:t>
              </a:r>
            </a:p>
          </p:txBody>
        </p:sp>
      </p:grpSp>
      <p:grpSp>
        <p:nvGrpSpPr>
          <p:cNvPr id="7" name="그룹 69"/>
          <p:cNvGrpSpPr/>
          <p:nvPr/>
        </p:nvGrpSpPr>
        <p:grpSpPr>
          <a:xfrm>
            <a:off x="1200886" y="4478261"/>
            <a:ext cx="3377956" cy="1170795"/>
            <a:chOff x="856235" y="5000636"/>
            <a:chExt cx="3936877" cy="1400452"/>
          </a:xfrm>
        </p:grpSpPr>
        <p:pic>
          <p:nvPicPr>
            <p:cNvPr id="71" name="Picture 3" descr="F:\hsyoon_201606\07_제안서,발표자료(PPT)\161010_일반제안서용_시안\PSD\3.png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3565370" y="5000636"/>
              <a:ext cx="1054626" cy="1082400"/>
            </a:xfrm>
            <a:prstGeom prst="rect">
              <a:avLst/>
            </a:prstGeom>
            <a:noFill/>
          </p:spPr>
        </p:pic>
        <p:pic>
          <p:nvPicPr>
            <p:cNvPr id="72" name="Picture 4" descr="F:\hsyoon_201606\07_제안서,발표자료(PPT)\161010_일반제안서용_시안\PSD\1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993601" y="5000636"/>
              <a:ext cx="1054626" cy="1082400"/>
            </a:xfrm>
            <a:prstGeom prst="rect">
              <a:avLst/>
            </a:prstGeom>
            <a:noFill/>
          </p:spPr>
        </p:pic>
        <p:pic>
          <p:nvPicPr>
            <p:cNvPr id="73" name="Picture 5" descr="F:\hsyoon_201606\07_제안서,발표자료(PPT)\161010_일반제안서용_시안\PSD\2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279486" y="5000636"/>
              <a:ext cx="1054626" cy="1082400"/>
            </a:xfrm>
            <a:prstGeom prst="rect">
              <a:avLst/>
            </a:prstGeom>
            <a:noFill/>
          </p:spPr>
        </p:pic>
        <p:sp>
          <p:nvSpPr>
            <p:cNvPr id="74" name="Text Box 55"/>
            <p:cNvSpPr txBox="1"/>
            <p:nvPr/>
          </p:nvSpPr>
          <p:spPr>
            <a:xfrm>
              <a:off x="856235" y="6141476"/>
              <a:ext cx="1375729" cy="25961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85863" tIns="0" rIns="85863" bIns="0" anchor="t" anchorCtr="1" compatLnSpc="1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29402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58804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88207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17609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47011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576413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05816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35218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ko-KR" altLang="en-US" sz="11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anose="020B0604020202020204" pitchFamily="34" charset="0"/>
                </a:rPr>
                <a:t>멤버십 포인트</a:t>
              </a:r>
              <a:endParaRPr lang="en-US" sz="1100" spc="-100" dirty="0">
                <a:solidFill>
                  <a:srgbClr val="003054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75" name="Text Box 55"/>
            <p:cNvSpPr txBox="1"/>
            <p:nvPr/>
          </p:nvSpPr>
          <p:spPr>
            <a:xfrm>
              <a:off x="2127847" y="6141476"/>
              <a:ext cx="1375729" cy="25961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85863" tIns="0" rIns="85863" bIns="0" anchor="t" anchorCtr="1" compatLnSpc="1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29402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58804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88207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17609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47011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576413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05816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35218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ko-KR" altLang="en-US" sz="11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anose="020B0604020202020204" pitchFamily="34" charset="0"/>
                </a:rPr>
                <a:t>영수증 촬영</a:t>
              </a:r>
              <a:endParaRPr lang="en-US" altLang="ko-KR" sz="1100" spc="-100" dirty="0">
                <a:solidFill>
                  <a:srgbClr val="003054"/>
                </a:solidFill>
                <a:latin typeface="Eras Bold ITC" panose="020B0907030504020204" pitchFamily="34" charset="0"/>
              </a:endParaRPr>
            </a:p>
          </p:txBody>
        </p:sp>
        <p:sp>
          <p:nvSpPr>
            <p:cNvPr id="76" name="Text Box 55"/>
            <p:cNvSpPr txBox="1"/>
            <p:nvPr/>
          </p:nvSpPr>
          <p:spPr>
            <a:xfrm>
              <a:off x="3417383" y="6141476"/>
              <a:ext cx="1375729" cy="25961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85863" tIns="0" rIns="85863" bIns="0" anchor="t" anchorCtr="1" compatLnSpc="1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29402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58804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288207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17609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47011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576413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05816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35218" algn="l" defTabSz="858804" rtl="0" eaLnBrk="1" latinLnBrk="1" hangingPunct="1">
                <a:defRPr sz="17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altLang="ko-KR" sz="11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anose="020B0604020202020204" pitchFamily="34" charset="0"/>
                </a:rPr>
                <a:t>NFC </a:t>
              </a:r>
              <a:r>
                <a:rPr lang="ko-KR" altLang="en-US" sz="11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anose="020B0604020202020204" pitchFamily="34" charset="0"/>
                </a:rPr>
                <a:t>태그</a:t>
              </a:r>
              <a:endParaRPr lang="en-US" altLang="ko-KR" sz="1100" spc="-100" dirty="0">
                <a:solidFill>
                  <a:srgbClr val="003054"/>
                </a:solidFill>
                <a:latin typeface="Eras Bold ITC" panose="020B0907030504020204" pitchFamily="34" charset="0"/>
              </a:endParaRPr>
            </a:p>
          </p:txBody>
        </p:sp>
      </p:grpSp>
      <p:sp>
        <p:nvSpPr>
          <p:cNvPr id="77" name="오른쪽 중괄호 76"/>
          <p:cNvSpPr/>
          <p:nvPr/>
        </p:nvSpPr>
        <p:spPr>
          <a:xfrm rot="16200000">
            <a:off x="2393525" y="2606357"/>
            <a:ext cx="963198" cy="3265342"/>
          </a:xfrm>
          <a:prstGeom prst="rightBrace">
            <a:avLst/>
          </a:prstGeom>
          <a:noFill/>
          <a:ln w="38100">
            <a:solidFill>
              <a:srgbClr val="4D4F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9402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04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8207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7609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47011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76413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5816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35218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 dirty="0">
              <a:latin typeface="Eras Bold ITC" panose="020B0907030504020204" pitchFamily="34" charset="0"/>
            </a:endParaRPr>
          </a:p>
        </p:txBody>
      </p:sp>
      <p:sp>
        <p:nvSpPr>
          <p:cNvPr id="78" name="TextBox 39"/>
          <p:cNvSpPr txBox="1"/>
          <p:nvPr/>
        </p:nvSpPr>
        <p:spPr>
          <a:xfrm>
            <a:off x="2947617" y="2323435"/>
            <a:ext cx="2003778" cy="1490525"/>
          </a:xfrm>
          <a:prstGeom prst="rect">
            <a:avLst/>
          </a:prstGeom>
          <a:noFill/>
          <a:ln>
            <a:noFill/>
          </a:ln>
        </p:spPr>
        <p:txBody>
          <a:bodyPr vert="horz" wrap="square" lIns="96890" tIns="48445" rIns="96890" bIns="48445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9402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04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8207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7609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47011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76413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5816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35218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45243">
              <a:lnSpc>
                <a:spcPts val="33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800" kern="0" spc="-127" dirty="0" smtClean="0">
                <a:solidFill>
                  <a:srgbClr val="4D4F9A"/>
                </a:solidFill>
                <a:latin typeface="Eras Bold ITC" panose="020B0907030504020204" pitchFamily="34" charset="0"/>
              </a:rPr>
              <a:t> 앱</a:t>
            </a:r>
            <a:r>
              <a:rPr lang="en-US" sz="1800" kern="0" spc="-127" dirty="0" smtClean="0">
                <a:solidFill>
                  <a:srgbClr val="4D4F9A"/>
                </a:solidFill>
                <a:latin typeface="Eras Bold ITC" panose="020B0907030504020204" pitchFamily="34" charset="0"/>
              </a:rPr>
              <a:t>(APP) </a:t>
            </a:r>
            <a:r>
              <a:rPr lang="ko-KR" altLang="en-US" sz="1800" kern="0" spc="-127" dirty="0" smtClean="0">
                <a:solidFill>
                  <a:srgbClr val="4D4F9A"/>
                </a:solidFill>
                <a:latin typeface="Eras Bold ITC" panose="020B0907030504020204" pitchFamily="34" charset="0"/>
              </a:rPr>
              <a:t>제휴</a:t>
            </a:r>
            <a:r>
              <a:rPr lang="en-US" sz="1800" kern="0" spc="-127" dirty="0" smtClean="0">
                <a:solidFill>
                  <a:srgbClr val="4D4F9A"/>
                </a:solidFill>
                <a:latin typeface="Eras Bold ITC" panose="020B0907030504020204" pitchFamily="34" charset="0"/>
              </a:rPr>
              <a:t> </a:t>
            </a:r>
            <a:endParaRPr lang="en-US" altLang="ko-KR" sz="1400" kern="0" spc="-127" dirty="0" smtClean="0">
              <a:solidFill>
                <a:srgbClr val="4D4F9A"/>
              </a:solidFill>
              <a:latin typeface="Eras Bold ITC" panose="020B0907030504020204" pitchFamily="34" charset="0"/>
            </a:endParaRPr>
          </a:p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700" kern="0" spc="-127" dirty="0">
              <a:solidFill>
                <a:srgbClr val="184BA8"/>
              </a:solidFill>
              <a:latin typeface="Eras Bold ITC" panose="020B0907030504020204" pitchFamily="34" charset="0"/>
            </a:endParaRPr>
          </a:p>
          <a:p>
            <a:pPr defTabSz="945243">
              <a:lnSpc>
                <a:spcPts val="33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sz="24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/>
            </a:r>
            <a:br>
              <a:rPr lang="en-US" altLang="ko-KR" sz="24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</a:br>
            <a:r>
              <a:rPr lang="ko-KR" altLang="en-US" sz="24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자동발급</a:t>
            </a:r>
            <a:r>
              <a:rPr lang="en-US" altLang="ko-KR" sz="2400" i="1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!</a:t>
            </a:r>
            <a:endParaRPr lang="en-US" sz="2400" i="1" spc="-127" dirty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79" name="Picture 7" descr="F:\hsyoon_201606\07_제안서,발표자료(PPT)\161010_일반제안서용_시안\PSD\prohibited-147408_640.png"/>
          <p:cNvPicPr>
            <a:picLocks noChangeAspect="1" noChangeArrowheads="1"/>
          </p:cNvPicPr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2636923" y="3963117"/>
            <a:ext cx="459647" cy="459647"/>
          </a:xfrm>
          <a:prstGeom prst="rect">
            <a:avLst/>
          </a:prstGeom>
          <a:noFill/>
        </p:spPr>
      </p:pic>
      <p:pic>
        <p:nvPicPr>
          <p:cNvPr id="80" name="Picture 2" descr="F:\hsyoon_201606\07_제안서,발표자료(PPT)\161010_일반제안서용_시안\PSD\Untitled-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70625" y="2006355"/>
            <a:ext cx="2505329" cy="2791131"/>
          </a:xfrm>
          <a:prstGeom prst="rect">
            <a:avLst/>
          </a:prstGeom>
          <a:noFill/>
        </p:spPr>
      </p:pic>
      <p:sp>
        <p:nvSpPr>
          <p:cNvPr id="81" name="직사각형 80"/>
          <p:cNvSpPr/>
          <p:nvPr/>
        </p:nvSpPr>
        <p:spPr>
          <a:xfrm>
            <a:off x="5278989" y="2114232"/>
            <a:ext cx="4248472" cy="809994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9402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04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8207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7609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47011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76413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5816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35218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45243">
              <a:spcAft>
                <a:spcPts val="564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전자영수증 자동발급</a:t>
            </a:r>
            <a:endParaRPr lang="en-US" altLang="ko-KR" sz="2400" kern="0" spc="-100" smtClean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  <a:p>
            <a:pPr algn="ctr" defTabSz="945243">
              <a:spcAft>
                <a:spcPts val="564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18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(</a:t>
            </a:r>
            <a:r>
              <a:rPr lang="ko-KR" altLang="en-US" sz="18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사업자 </a:t>
            </a:r>
            <a:r>
              <a:rPr lang="en-US" altLang="ko-KR" sz="18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API </a:t>
            </a:r>
            <a:r>
              <a:rPr lang="ko-KR" altLang="en-US" sz="18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적용</a:t>
            </a:r>
            <a:r>
              <a:rPr lang="en-US" altLang="ko-KR" sz="1800" kern="0" spc="-10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)</a:t>
            </a:r>
            <a:endParaRPr lang="en-US" sz="1800" spc="-100" dirty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94421" y="4999094"/>
            <a:ext cx="3456384" cy="51760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85880" tIns="42940" rIns="85880" bIns="4294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9402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04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8207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7609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47011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76413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5816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35218" algn="l" defTabSz="858804" rtl="0" eaLnBrk="1" latinLnBrk="1" hangingPunct="1"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45243">
              <a:spcAft>
                <a:spcPts val="564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800" spc="-100" dirty="0" smtClean="0">
                <a:solidFill>
                  <a:srgbClr val="2970AC"/>
                </a:solidFill>
                <a:latin typeface="Eras Bold ITC" panose="020B0907030504020204" pitchFamily="34" charset="0"/>
              </a:rPr>
              <a:t>전국 </a:t>
            </a:r>
            <a:r>
              <a:rPr lang="en-US" altLang="ko-KR" sz="2800" spc="-100" dirty="0" smtClean="0">
                <a:solidFill>
                  <a:srgbClr val="2970AC"/>
                </a:solidFill>
                <a:latin typeface="Eras Bold ITC" panose="020B0907030504020204" pitchFamily="34" charset="0"/>
              </a:rPr>
              <a:t>650</a:t>
            </a:r>
            <a:r>
              <a:rPr lang="ko-KR" altLang="en-US" sz="1800" kern="0" spc="-100" dirty="0" smtClean="0">
                <a:solidFill>
                  <a:schemeClr val="bg2">
                    <a:lumMod val="25000"/>
                  </a:schemeClr>
                </a:solidFill>
                <a:latin typeface="Eras Bold ITC" panose="020B0907030504020204" pitchFamily="34" charset="0"/>
              </a:rPr>
              <a:t>만 사업장에서</a:t>
            </a:r>
            <a:endParaRPr lang="en-US" sz="1800" spc="-100" dirty="0">
              <a:solidFill>
                <a:srgbClr val="262626"/>
              </a:solidFill>
              <a:latin typeface="Eras Bold ITC" panose="020B0907030504020204" pitchFamily="34" charset="0"/>
            </a:endParaRPr>
          </a:p>
        </p:txBody>
      </p:sp>
      <p:pic>
        <p:nvPicPr>
          <p:cNvPr id="83" name="Picture 2" descr="F:\hsyoon_201606\07_제안서,발표자료(PPT)\161124_SK플래닛_LG유플러스_제안서\그림5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431117" y="3170453"/>
            <a:ext cx="1847127" cy="1836298"/>
          </a:xfrm>
          <a:prstGeom prst="rect">
            <a:avLst/>
          </a:prstGeom>
          <a:noFill/>
        </p:spPr>
      </p:pic>
      <p:sp>
        <p:nvSpPr>
          <p:cNvPr id="37" name="Text Box 4"/>
          <p:cNvSpPr txBox="1"/>
          <p:nvPr/>
        </p:nvSpPr>
        <p:spPr>
          <a:xfrm>
            <a:off x="247650" y="0"/>
            <a:ext cx="7632154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② 사용자 중심의 서비스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7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46009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안전하고 쉽게 적용 가능한 전자영수증 서비스</a:t>
            </a:r>
          </a:p>
        </p:txBody>
      </p:sp>
      <p:grpSp>
        <p:nvGrpSpPr>
          <p:cNvPr id="3" name="그룹 35"/>
          <p:cNvGrpSpPr/>
          <p:nvPr/>
        </p:nvGrpSpPr>
        <p:grpSpPr>
          <a:xfrm>
            <a:off x="575141" y="1412776"/>
            <a:ext cx="4429156" cy="4400313"/>
            <a:chOff x="571468" y="1857364"/>
            <a:chExt cx="4018033" cy="4400313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00" dirty="0">
                <a:solidFill>
                  <a:prstClr val="white"/>
                </a:solidFill>
                <a:latin typeface="Eras Bold ITC" panose="020B0907030504020204" pitchFamily="34" charset="0"/>
                <a:cs typeface="Arial" pitchFamily="34" charset="0"/>
              </a:endParaRPr>
            </a:p>
          </p:txBody>
        </p:sp>
        <p:grpSp>
          <p:nvGrpSpPr>
            <p:cNvPr id="4" name="그룹 35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40" name="모서리가 둥근 직사각형 39"/>
              <p:cNvSpPr/>
              <p:nvPr/>
            </p:nvSpPr>
            <p:spPr>
              <a:xfrm>
                <a:off x="511200" y="1390933"/>
                <a:ext cx="3957964" cy="466703"/>
              </a:xfrm>
              <a:prstGeom prst="roundRect">
                <a:avLst>
                  <a:gd name="adj" fmla="val 0"/>
                </a:avLst>
              </a:prstGeom>
              <a:solidFill>
                <a:srgbClr val="4D4F9A"/>
              </a:solidFill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4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42" name="자유형 41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43" name="자유형 42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</p:grpSp>
        <p:sp>
          <p:nvSpPr>
            <p:cNvPr id="39" name="제목 114"/>
            <p:cNvSpPr txBox="1">
              <a:spLocks/>
            </p:cNvSpPr>
            <p:nvPr/>
          </p:nvSpPr>
          <p:spPr>
            <a:xfrm>
              <a:off x="717226" y="1902795"/>
              <a:ext cx="3726255" cy="265748"/>
            </a:xfrm>
            <a:prstGeom prst="rect">
              <a:avLst/>
            </a:prstGeom>
            <a:effectLst/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완벽한 보안 </a:t>
              </a:r>
              <a:r>
                <a:rPr lang="en-US" altLang="ko-KR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- </a:t>
              </a: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검증된 </a:t>
              </a:r>
              <a:r>
                <a:rPr lang="en-US" altLang="ko-KR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SDK </a:t>
              </a:r>
            </a:p>
          </p:txBody>
        </p:sp>
      </p:grpSp>
      <p:pic>
        <p:nvPicPr>
          <p:cNvPr id="44" name="Picture 2" descr="갤럭시s7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 l="23505" r="31141"/>
          <a:stretch>
            <a:fillRect/>
          </a:stretch>
        </p:blipFill>
        <p:spPr bwMode="auto">
          <a:xfrm>
            <a:off x="590573" y="2050323"/>
            <a:ext cx="2468368" cy="3751651"/>
          </a:xfrm>
          <a:prstGeom prst="rect">
            <a:avLst/>
          </a:prstGeom>
          <a:noFill/>
        </p:spPr>
      </p:pic>
      <p:pic>
        <p:nvPicPr>
          <p:cNvPr id="45" name="Picture 8" descr="E:\00 신규비즈니스_NewBM\00 전자영수증\## BM\Screenshot_2016-11-23-11-56-56.png"/>
          <p:cNvPicPr>
            <a:picLocks noChangeAspect="1" noChangeArrowheads="1"/>
          </p:cNvPicPr>
          <p:nvPr/>
        </p:nvPicPr>
        <p:blipFill>
          <a:blip r:embed="rId3" cstate="print"/>
          <a:srcRect b="7182"/>
          <a:stretch>
            <a:fillRect/>
          </a:stretch>
        </p:blipFill>
        <p:spPr bwMode="auto">
          <a:xfrm>
            <a:off x="1399085" y="2743849"/>
            <a:ext cx="1333732" cy="2481943"/>
          </a:xfrm>
          <a:prstGeom prst="rect">
            <a:avLst/>
          </a:prstGeom>
          <a:noFill/>
        </p:spPr>
      </p:pic>
      <p:grpSp>
        <p:nvGrpSpPr>
          <p:cNvPr id="5" name="그룹 45"/>
          <p:cNvGrpSpPr/>
          <p:nvPr/>
        </p:nvGrpSpPr>
        <p:grpSpPr>
          <a:xfrm>
            <a:off x="5282098" y="1412776"/>
            <a:ext cx="4429156" cy="4400313"/>
            <a:chOff x="571468" y="1857364"/>
            <a:chExt cx="4018033" cy="4400313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00" dirty="0">
                <a:solidFill>
                  <a:prstClr val="white"/>
                </a:solidFill>
                <a:latin typeface="Eras Bold ITC" panose="020B0907030504020204" pitchFamily="34" charset="0"/>
                <a:cs typeface="Arial" pitchFamily="34" charset="0"/>
              </a:endParaRPr>
            </a:p>
          </p:txBody>
        </p:sp>
        <p:grpSp>
          <p:nvGrpSpPr>
            <p:cNvPr id="6" name="그룹 52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50" name="모서리가 둥근 직사각형 49"/>
              <p:cNvSpPr/>
              <p:nvPr/>
            </p:nvSpPr>
            <p:spPr>
              <a:xfrm>
                <a:off x="511200" y="1390933"/>
                <a:ext cx="3957964" cy="466703"/>
              </a:xfrm>
              <a:prstGeom prst="roundRect">
                <a:avLst>
                  <a:gd name="adj" fmla="val 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4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2" name="자유형 51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3" name="자유형 52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Eras Bold ITC" panose="020B0907030504020204" pitchFamily="34" charset="0"/>
                </a:endParaRPr>
              </a:p>
            </p:txBody>
          </p:sp>
        </p:grpSp>
        <p:sp>
          <p:nvSpPr>
            <p:cNvPr id="49" name="제목 114"/>
            <p:cNvSpPr txBox="1">
              <a:spLocks/>
            </p:cNvSpPr>
            <p:nvPr/>
          </p:nvSpPr>
          <p:spPr>
            <a:xfrm>
              <a:off x="717226" y="1902795"/>
              <a:ext cx="3726255" cy="265748"/>
            </a:xfrm>
            <a:prstGeom prst="rect">
              <a:avLst/>
            </a:prstGeom>
            <a:effectLst/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Eras Bold ITC" panose="020B0907030504020204" pitchFamily="34" charset="0"/>
                  <a:cs typeface="Arial" pitchFamily="34" charset="0"/>
                </a:rPr>
                <a:t>제휴사 고객 정보 불 필요</a:t>
              </a:r>
              <a:endParaRPr lang="en-US" altLang="ko-KR" sz="16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Eras Bold ITC" panose="020B0907030504020204" pitchFamily="34" charset="0"/>
                <a:cs typeface="Arial" pitchFamily="34" charset="0"/>
              </a:endParaRPr>
            </a:p>
          </p:txBody>
        </p:sp>
      </p:grpSp>
      <p:pic>
        <p:nvPicPr>
          <p:cNvPr id="54" name="Picture 8" descr="SDK에 대한 이미지 검색결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5268" y="3220801"/>
            <a:ext cx="1590347" cy="1590347"/>
          </a:xfrm>
          <a:prstGeom prst="rect">
            <a:avLst/>
          </a:prstGeom>
          <a:noFill/>
        </p:spPr>
      </p:pic>
      <p:pic>
        <p:nvPicPr>
          <p:cNvPr id="56" name="Picture 10" descr="“고객정보 함부로 저장 못한다”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849" y="3089428"/>
            <a:ext cx="4428565" cy="2735620"/>
          </a:xfrm>
          <a:prstGeom prst="rect">
            <a:avLst/>
          </a:prstGeom>
          <a:noFill/>
        </p:spPr>
      </p:pic>
      <p:pic>
        <p:nvPicPr>
          <p:cNvPr id="62" name="Picture 12" descr="lock, login, manager, private, register, security ico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4363" y="1925401"/>
            <a:ext cx="1067188" cy="1067189"/>
          </a:xfrm>
          <a:prstGeom prst="rect">
            <a:avLst/>
          </a:prstGeom>
          <a:noFill/>
        </p:spPr>
      </p:pic>
      <p:sp>
        <p:nvSpPr>
          <p:cNvPr id="64" name="TextBox 39"/>
          <p:cNvSpPr txBox="1"/>
          <p:nvPr/>
        </p:nvSpPr>
        <p:spPr>
          <a:xfrm>
            <a:off x="6299301" y="2356705"/>
            <a:ext cx="3226110" cy="405613"/>
          </a:xfrm>
          <a:prstGeom prst="rect">
            <a:avLst/>
          </a:prstGeom>
          <a:noFill/>
          <a:ln>
            <a:noFill/>
          </a:ln>
        </p:spPr>
        <p:txBody>
          <a:bodyPr vert="horz" wrap="square" lIns="96890" tIns="48445" rIns="96890" bIns="48445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0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민감한 개인정보 </a:t>
            </a:r>
            <a:r>
              <a:rPr lang="ko-KR" altLang="en-US" sz="2000" kern="0" spc="-127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수집 없음</a:t>
            </a:r>
            <a:endParaRPr lang="en-US" sz="2000" kern="0" spc="-127" dirty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70" name="TextBox 39"/>
          <p:cNvSpPr txBox="1"/>
          <p:nvPr/>
        </p:nvSpPr>
        <p:spPr>
          <a:xfrm>
            <a:off x="2842917" y="2420888"/>
            <a:ext cx="2160240" cy="713389"/>
          </a:xfrm>
          <a:prstGeom prst="rect">
            <a:avLst/>
          </a:prstGeom>
          <a:noFill/>
          <a:ln>
            <a:noFill/>
          </a:ln>
        </p:spPr>
        <p:txBody>
          <a:bodyPr vert="horz" wrap="square" lIns="96890" tIns="48445" rIns="96890" bIns="48445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20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SDK </a:t>
            </a:r>
            <a:r>
              <a:rPr lang="ko-KR" altLang="en-US" sz="20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적용으로 </a:t>
            </a:r>
            <a:endParaRPr lang="en-US" altLang="ko-KR" sz="2000" kern="0" spc="-127" dirty="0" smtClean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  <a:p>
            <a:pPr algn="ctr" defTabSz="945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0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쉽게 서비스 제공</a:t>
            </a:r>
            <a:r>
              <a:rPr lang="en-US" sz="2000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Eras Bold ITC" panose="020B0907030504020204" pitchFamily="34" charset="0"/>
              </a:rPr>
              <a:t>!</a:t>
            </a:r>
            <a:endParaRPr lang="en-US" sz="2000" spc="-127" dirty="0">
              <a:solidFill>
                <a:schemeClr val="tx1">
                  <a:lumMod val="75000"/>
                  <a:lumOff val="2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30" name="Text Box 4"/>
          <p:cNvSpPr txBox="1"/>
          <p:nvPr/>
        </p:nvSpPr>
        <p:spPr>
          <a:xfrm>
            <a:off x="247650" y="0"/>
            <a:ext cx="7632154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③ 쉽고 안전한 서비스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+mn-ea"/>
              </a:rPr>
              <a:pPr>
                <a:defRPr/>
              </a:pPr>
              <a:t>8</a:t>
            </a:fld>
            <a:endParaRPr lang="ko-KR" altLang="en-US" dirty="0"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508344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사용자와 사업자 확보를 통한 범용적 서비스로 정착</a:t>
            </a:r>
          </a:p>
        </p:txBody>
      </p:sp>
      <p:grpSp>
        <p:nvGrpSpPr>
          <p:cNvPr id="3" name="그룹 47"/>
          <p:cNvGrpSpPr/>
          <p:nvPr/>
        </p:nvGrpSpPr>
        <p:grpSpPr>
          <a:xfrm>
            <a:off x="571468" y="1412776"/>
            <a:ext cx="4429156" cy="4400313"/>
            <a:chOff x="571468" y="1857364"/>
            <a:chExt cx="4018033" cy="4400313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4" name="그룹 35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33" name="모서리가 둥근 직사각형 32"/>
              <p:cNvSpPr/>
              <p:nvPr/>
            </p:nvSpPr>
            <p:spPr>
              <a:xfrm>
                <a:off x="511200" y="1390933"/>
                <a:ext cx="3957964" cy="466703"/>
              </a:xfrm>
              <a:prstGeom prst="roundRect">
                <a:avLst>
                  <a:gd name="adj" fmla="val 0"/>
                </a:avLst>
              </a:prstGeom>
              <a:solidFill>
                <a:srgbClr val="16578B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35" name="자유형 34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36" name="자유형 35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32" name="제목 114"/>
            <p:cNvSpPr txBox="1">
              <a:spLocks/>
            </p:cNvSpPr>
            <p:nvPr/>
          </p:nvSpPr>
          <p:spPr>
            <a:xfrm>
              <a:off x="717226" y="1902795"/>
              <a:ext cx="3726255" cy="265748"/>
            </a:xfrm>
            <a:prstGeom prst="rect">
              <a:avLst/>
            </a:prstGeom>
            <a:effectLst/>
          </p:spPr>
          <p:txBody>
            <a:bodyPr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6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APP </a:t>
              </a:r>
              <a:r>
                <a:rPr lang="ko-KR" altLang="en-US" sz="16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서비스 제휴로 사용자 확보</a:t>
              </a:r>
            </a:p>
          </p:txBody>
        </p:sp>
      </p:grpSp>
      <p:grpSp>
        <p:nvGrpSpPr>
          <p:cNvPr id="5" name="그룹 37"/>
          <p:cNvGrpSpPr/>
          <p:nvPr/>
        </p:nvGrpSpPr>
        <p:grpSpPr>
          <a:xfrm>
            <a:off x="895773" y="1877147"/>
            <a:ext cx="3763776" cy="3865500"/>
            <a:chOff x="1214410" y="2510034"/>
            <a:chExt cx="3118048" cy="3202320"/>
          </a:xfrm>
        </p:grpSpPr>
        <p:grpSp>
          <p:nvGrpSpPr>
            <p:cNvPr id="6" name="그룹 570"/>
            <p:cNvGrpSpPr/>
            <p:nvPr/>
          </p:nvGrpSpPr>
          <p:grpSpPr>
            <a:xfrm>
              <a:off x="1214410" y="2510034"/>
              <a:ext cx="3118048" cy="3202320"/>
              <a:chOff x="928658" y="2536025"/>
              <a:chExt cx="2643206" cy="2714644"/>
            </a:xfrm>
            <a:solidFill>
              <a:schemeClr val="tx2">
                <a:lumMod val="20000"/>
                <a:lumOff val="80000"/>
                <a:alpha val="54000"/>
              </a:schemeClr>
            </a:solidFill>
          </p:grpSpPr>
          <p:sp>
            <p:nvSpPr>
              <p:cNvPr id="59" name="타원 58"/>
              <p:cNvSpPr/>
              <p:nvPr/>
            </p:nvSpPr>
            <p:spPr>
              <a:xfrm>
                <a:off x="928658" y="2536025"/>
                <a:ext cx="1571636" cy="157163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  <a:alpha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ctr"/>
                <a:endParaRPr lang="ko-KR" altLang="en-US" sz="1600" dirty="0">
                  <a:latin typeface="+mn-ea"/>
                </a:endParaRPr>
              </a:p>
            </p:txBody>
          </p:sp>
          <p:sp>
            <p:nvSpPr>
              <p:cNvPr id="60" name="타원 59"/>
              <p:cNvSpPr/>
              <p:nvPr/>
            </p:nvSpPr>
            <p:spPr>
              <a:xfrm>
                <a:off x="2000228" y="2536025"/>
                <a:ext cx="1571636" cy="1571636"/>
              </a:xfrm>
              <a:prstGeom prst="ellipse">
                <a:avLst/>
              </a:prstGeom>
              <a:solidFill>
                <a:schemeClr val="bg1">
                  <a:lumMod val="85000"/>
                  <a:alpha val="4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ctr"/>
                <a:endParaRPr lang="ko-KR" altLang="en-US" sz="1600" dirty="0">
                  <a:latin typeface="+mn-ea"/>
                </a:endParaRPr>
              </a:p>
            </p:txBody>
          </p:sp>
          <p:sp>
            <p:nvSpPr>
              <p:cNvPr id="61" name="타원 60"/>
              <p:cNvSpPr/>
              <p:nvPr/>
            </p:nvSpPr>
            <p:spPr>
              <a:xfrm>
                <a:off x="928658" y="3679033"/>
                <a:ext cx="1571636" cy="1571636"/>
              </a:xfrm>
              <a:prstGeom prst="ellipse">
                <a:avLst/>
              </a:prstGeom>
              <a:solidFill>
                <a:schemeClr val="bg1">
                  <a:lumMod val="85000"/>
                  <a:alpha val="4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ctr"/>
                <a:endParaRPr lang="ko-KR" altLang="en-US" sz="1600" dirty="0">
                  <a:latin typeface="+mn-ea"/>
                </a:endParaRPr>
              </a:p>
            </p:txBody>
          </p:sp>
          <p:sp>
            <p:nvSpPr>
              <p:cNvPr id="63" name="타원 62"/>
              <p:cNvSpPr/>
              <p:nvPr/>
            </p:nvSpPr>
            <p:spPr>
              <a:xfrm>
                <a:off x="2000228" y="3679033"/>
                <a:ext cx="1571636" cy="157163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  <a:alpha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ctr"/>
                <a:endParaRPr lang="ko-KR" altLang="en-US" sz="1600" dirty="0">
                  <a:latin typeface="+mn-ea"/>
                </a:endParaRPr>
              </a:p>
            </p:txBody>
          </p:sp>
        </p:grpSp>
        <p:pic>
          <p:nvPicPr>
            <p:cNvPr id="48" name="Picture 2" descr="LOTTE">
              <a:hlinkClick r:id="rId2"/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21775" y="4991000"/>
              <a:ext cx="1056838" cy="2233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5" name="Picture 2" descr="F:\hsyoon_201606\07_제안서,발표자료(PPT)\161010_일반제안서용_시안\PSD\SK_Telecom_Logo.svg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52325" y="4701765"/>
              <a:ext cx="1327170" cy="522574"/>
            </a:xfrm>
            <a:prstGeom prst="rect">
              <a:avLst/>
            </a:prstGeom>
            <a:noFill/>
          </p:spPr>
        </p:pic>
        <p:pic>
          <p:nvPicPr>
            <p:cNvPr id="57" name="Picture 4" descr="F:\hsyoon_201606\07_제안서,발표자료(PPT)\161010_일반제안서용_시안\PSD\lg-cns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39805" y="3005323"/>
              <a:ext cx="1345872" cy="314934"/>
            </a:xfrm>
            <a:prstGeom prst="rect">
              <a:avLst/>
            </a:prstGeom>
            <a:noFill/>
          </p:spPr>
        </p:pic>
        <p:pic>
          <p:nvPicPr>
            <p:cNvPr id="58" name="Picture 5" descr="F:\hsyoon_201606\07_제안서,발표자료(PPT)\161010_일반제안서용_시안\PSD\kt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86536" y="2916248"/>
              <a:ext cx="486211" cy="396368"/>
            </a:xfrm>
            <a:prstGeom prst="rect">
              <a:avLst/>
            </a:prstGeom>
            <a:noFill/>
          </p:spPr>
        </p:pic>
      </p:grpSp>
      <p:grpSp>
        <p:nvGrpSpPr>
          <p:cNvPr id="7" name="그룹 61"/>
          <p:cNvGrpSpPr/>
          <p:nvPr/>
        </p:nvGrpSpPr>
        <p:grpSpPr>
          <a:xfrm>
            <a:off x="5278425" y="1412776"/>
            <a:ext cx="4429156" cy="4400313"/>
            <a:chOff x="571468" y="1857364"/>
            <a:chExt cx="4018033" cy="4400313"/>
          </a:xfrm>
        </p:grpSpPr>
        <p:sp>
          <p:nvSpPr>
            <p:cNvPr id="66" name="모서리가 둥근 직사각형 65"/>
            <p:cNvSpPr/>
            <p:nvPr/>
          </p:nvSpPr>
          <p:spPr>
            <a:xfrm>
              <a:off x="571468" y="1927904"/>
              <a:ext cx="4018033" cy="432977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8" name="그룹 52"/>
            <p:cNvGrpSpPr/>
            <p:nvPr/>
          </p:nvGrpSpPr>
          <p:grpSpPr>
            <a:xfrm>
              <a:off x="657886" y="1857364"/>
              <a:ext cx="3823697" cy="344505"/>
              <a:chOff x="471482" y="1390933"/>
              <a:chExt cx="4043874" cy="466703"/>
            </a:xfrm>
          </p:grpSpPr>
          <p:sp>
            <p:nvSpPr>
              <p:cNvPr id="69" name="모서리가 둥근 직사각형 68"/>
              <p:cNvSpPr/>
              <p:nvPr/>
            </p:nvSpPr>
            <p:spPr>
              <a:xfrm>
                <a:off x="511200" y="1390933"/>
                <a:ext cx="3957964" cy="466703"/>
              </a:xfrm>
              <a:prstGeom prst="roundRect">
                <a:avLst>
                  <a:gd name="adj" fmla="val 0"/>
                </a:avLst>
              </a:prstGeom>
              <a:solidFill>
                <a:srgbClr val="EF4651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71" name="직사각형 70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72" name="자유형 71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73" name="자유형 72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dirty="0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68" name="제목 114"/>
            <p:cNvSpPr txBox="1">
              <a:spLocks/>
            </p:cNvSpPr>
            <p:nvPr/>
          </p:nvSpPr>
          <p:spPr>
            <a:xfrm>
              <a:off x="717226" y="1902795"/>
              <a:ext cx="3726255" cy="265748"/>
            </a:xfrm>
            <a:prstGeom prst="rect">
              <a:avLst/>
            </a:prstGeom>
            <a:effectLst/>
          </p:spPr>
          <p:txBody>
            <a:bodyPr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6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사업자 </a:t>
              </a:r>
              <a:r>
                <a:rPr lang="ko-KR" altLang="en-US" sz="1600" b="1" kern="0" spc="-15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경우 </a:t>
              </a:r>
              <a:r>
                <a:rPr lang="en-US" altLang="ko-KR" sz="1600" b="1" kern="0" spc="-15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API</a:t>
              </a:r>
              <a:r>
                <a:rPr lang="ko-KR" altLang="en-US" sz="16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로 간편하게 적용</a:t>
              </a:r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714343" y="3191185"/>
            <a:ext cx="4071665" cy="12044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ko-KR" altLang="en-US" sz="1600" dirty="0">
              <a:latin typeface="+mn-ea"/>
            </a:endParaRPr>
          </a:p>
        </p:txBody>
      </p:sp>
      <p:grpSp>
        <p:nvGrpSpPr>
          <p:cNvPr id="9" name="그룹 74"/>
          <p:cNvGrpSpPr/>
          <p:nvPr/>
        </p:nvGrpSpPr>
        <p:grpSpPr>
          <a:xfrm>
            <a:off x="535041" y="3285182"/>
            <a:ext cx="4503910" cy="964768"/>
            <a:chOff x="535041" y="3918069"/>
            <a:chExt cx="4503910" cy="964768"/>
          </a:xfrm>
        </p:grpSpPr>
        <p:sp>
          <p:nvSpPr>
            <p:cNvPr id="76" name="TextBox 39"/>
            <p:cNvSpPr txBox="1"/>
            <p:nvPr/>
          </p:nvSpPr>
          <p:spPr>
            <a:xfrm>
              <a:off x="535041" y="3918069"/>
              <a:ext cx="4503910" cy="34405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6890" tIns="48445" rIns="96890" bIns="48445" anchor="t" anchorCtr="1" compatLnSpc="1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ko-KR" altLang="en-US" sz="1600" b="1" kern="0" spc="-12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통신사 등 제휴로 사용자</a:t>
              </a:r>
              <a:endParaRPr lang="en-US" sz="2000" b="1" spc="-127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77" name="TextBox 39"/>
            <p:cNvSpPr txBox="1"/>
            <p:nvPr/>
          </p:nvSpPr>
          <p:spPr>
            <a:xfrm>
              <a:off x="1308867" y="4169448"/>
              <a:ext cx="2927986" cy="713389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6890" tIns="48445" rIns="96890" bIns="48445" anchor="t" anchorCtr="1" compatLnSpc="1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altLang="ko-KR" sz="2400" kern="0" spc="-127" dirty="0">
                  <a:solidFill>
                    <a:srgbClr val="184BA8"/>
                  </a:solidFill>
                  <a:latin typeface="+mn-ea"/>
                </a:rPr>
                <a:t>3</a:t>
              </a:r>
              <a:r>
                <a:rPr lang="en-US" altLang="ko-KR" sz="2400" kern="0" spc="-127" dirty="0" smtClean="0">
                  <a:solidFill>
                    <a:srgbClr val="184BA8"/>
                  </a:solidFill>
                  <a:latin typeface="+mn-ea"/>
                </a:rPr>
                <a:t>,000</a:t>
              </a:r>
              <a:r>
                <a:rPr lang="ko-KR" altLang="en-US" sz="1600" b="1" kern="0" spc="-12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만 명 확보 예정</a:t>
              </a:r>
              <a:endParaRPr lang="en-US" altLang="ko-KR" sz="2000" b="1" kern="0" spc="-127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  <a:p>
              <a:pPr algn="ctr" defTabSz="945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altLang="ko-KR" sz="1600" b="1" kern="0" spc="-12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(2018</a:t>
              </a:r>
              <a:r>
                <a:rPr lang="ko-KR" altLang="en-US" sz="1600" b="1" kern="0" spc="-12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년 內</a:t>
              </a:r>
              <a:r>
                <a:rPr lang="en-US" altLang="ko-KR" sz="1600" b="1" kern="0" spc="-12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endParaRPr lang="en-US" sz="1600" b="1" spc="-127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5901823" y="5092247"/>
            <a:ext cx="3183512" cy="535057"/>
          </a:xfrm>
          <a:prstGeom prst="rect">
            <a:avLst/>
          </a:prstGeom>
          <a:noFill/>
          <a:ln>
            <a:noFill/>
          </a:ln>
        </p:spPr>
        <p:txBody>
          <a:bodyPr vert="horz" wrap="none" lIns="103162" tIns="51581" rIns="103162" bIns="51581" rtlCol="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400"/>
              </a:spcAft>
            </a:pPr>
            <a:r>
              <a:rPr lang="ko-KR" altLang="en-US" sz="1600" b="1" kern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사업자 </a:t>
            </a:r>
            <a:r>
              <a:rPr lang="en-US" altLang="ko-KR" sz="1600" b="1" kern="0" smtClean="0">
                <a:solidFill>
                  <a:srgbClr val="EF4651"/>
                </a:solidFill>
                <a:latin typeface="+mn-ea"/>
              </a:rPr>
              <a:t>API </a:t>
            </a:r>
            <a:r>
              <a:rPr lang="ko-KR" altLang="en-US" sz="1600" b="1" kern="0" smtClean="0">
                <a:solidFill>
                  <a:srgbClr val="EF4651"/>
                </a:solidFill>
                <a:latin typeface="+mn-ea"/>
              </a:rPr>
              <a:t>및 </a:t>
            </a:r>
            <a:r>
              <a:rPr lang="en-US" altLang="ko-KR" sz="1600" b="1" kern="0" smtClean="0">
                <a:solidFill>
                  <a:srgbClr val="EF4651"/>
                </a:solidFill>
                <a:latin typeface="+mn-ea"/>
              </a:rPr>
              <a:t>BLE Dongle</a:t>
            </a:r>
            <a:r>
              <a:rPr lang="ko-KR" altLang="en-US" sz="1600" b="1" kern="0" smtClean="0">
                <a:solidFill>
                  <a:srgbClr val="EF4651"/>
                </a:solidFill>
                <a:latin typeface="+mn-ea"/>
              </a:rPr>
              <a:t> </a:t>
            </a:r>
            <a:r>
              <a:rPr lang="ko-KR" altLang="en-US" sz="1600" b="1" kern="0" smtClean="0">
                <a:latin typeface="+mn-ea"/>
              </a:rPr>
              <a:t>적용</a:t>
            </a:r>
            <a:r>
              <a:rPr lang="en-US" altLang="ko-KR" sz="1600" b="1" kern="0" smtClean="0">
                <a:latin typeface="+mn-ea"/>
              </a:rPr>
              <a:t/>
            </a:r>
            <a:br>
              <a:rPr lang="en-US" altLang="ko-KR" sz="1600" b="1" kern="0" smtClean="0">
                <a:latin typeface="+mn-ea"/>
              </a:rPr>
            </a:br>
            <a:endParaRPr lang="ko-KR" altLang="en-US" sz="1200" b="0" i="0" u="none" strike="noStrike" kern="0" cap="none" spc="-127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+mn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31091" y="2030747"/>
            <a:ext cx="1511581" cy="596612"/>
          </a:xfrm>
          <a:prstGeom prst="rect">
            <a:avLst/>
          </a:prstGeom>
          <a:noFill/>
          <a:ln>
            <a:noFill/>
          </a:ln>
        </p:spPr>
        <p:txBody>
          <a:bodyPr vert="horz" wrap="none" lIns="103162" tIns="51581" rIns="103162" bIns="51581" rtlCol="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400"/>
              </a:spcAft>
            </a:pPr>
            <a:r>
              <a:rPr lang="ko-KR" altLang="en-US" sz="1600" b="1" kern="0" dirty="0" smtClean="0">
                <a:solidFill>
                  <a:srgbClr val="EF4651"/>
                </a:solidFill>
                <a:latin typeface="+mn-ea"/>
              </a:rPr>
              <a:t>개발비 및</a:t>
            </a:r>
            <a:r>
              <a:rPr lang="en-US" altLang="ko-KR" sz="1600" b="1" kern="0" dirty="0" smtClean="0">
                <a:solidFill>
                  <a:srgbClr val="EF4651"/>
                </a:solidFill>
                <a:latin typeface="+mn-ea"/>
              </a:rPr>
              <a:t/>
            </a:r>
            <a:br>
              <a:rPr lang="en-US" altLang="ko-KR" sz="1600" b="1" kern="0" dirty="0" smtClean="0">
                <a:solidFill>
                  <a:srgbClr val="EF4651"/>
                </a:solidFill>
                <a:latin typeface="+mn-ea"/>
              </a:rPr>
            </a:br>
            <a:r>
              <a:rPr lang="ko-KR" altLang="en-US" sz="1600" b="1" kern="0" dirty="0" smtClean="0">
                <a:solidFill>
                  <a:srgbClr val="EF4651"/>
                </a:solidFill>
                <a:latin typeface="+mn-ea"/>
              </a:rPr>
              <a:t>운영비용 </a:t>
            </a:r>
            <a:r>
              <a:rPr lang="ko-KR" altLang="en-US" sz="1600" b="1" kern="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절감</a:t>
            </a:r>
            <a:endParaRPr lang="ko-KR" altLang="en-US" sz="1200" b="0" i="0" u="none" strike="noStrike" kern="0" cap="none" spc="-127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+mn-ea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171948" y="2030747"/>
            <a:ext cx="1234261" cy="596612"/>
          </a:xfrm>
          <a:prstGeom prst="rect">
            <a:avLst/>
          </a:prstGeom>
          <a:noFill/>
          <a:ln>
            <a:noFill/>
          </a:ln>
        </p:spPr>
        <p:txBody>
          <a:bodyPr vert="horz" wrap="none" lIns="103162" tIns="51581" rIns="103162" bIns="51581" rtlCol="0" anchor="t" anchorCtr="1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945243">
              <a:spcAft>
                <a:spcPts val="400"/>
              </a:spcAft>
            </a:pPr>
            <a:r>
              <a:rPr lang="ko-KR" altLang="en-US" sz="1600" b="1" kern="0" dirty="0" smtClean="0">
                <a:solidFill>
                  <a:srgbClr val="EF4651"/>
                </a:solidFill>
                <a:latin typeface="+mn-ea"/>
              </a:rPr>
              <a:t>부가서비스</a:t>
            </a:r>
            <a:r>
              <a:rPr lang="en-US" altLang="ko-KR" sz="1600" b="1" kern="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/>
            </a:r>
            <a:br>
              <a:rPr lang="en-US" altLang="ko-KR" sz="1600" b="1" kern="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</a:br>
            <a:r>
              <a:rPr lang="ko-KR" altLang="en-US" sz="1600" b="1" kern="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연동</a:t>
            </a:r>
            <a:endParaRPr lang="ko-KR" altLang="en-US" sz="1200" b="0" i="0" u="none" strike="noStrike" kern="0" cap="none" spc="-127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+mn-ea"/>
            </a:endParaRPr>
          </a:p>
        </p:txBody>
      </p:sp>
      <p:cxnSp>
        <p:nvCxnSpPr>
          <p:cNvPr id="81" name="직선 연결선 80"/>
          <p:cNvCxnSpPr/>
          <p:nvPr/>
        </p:nvCxnSpPr>
        <p:spPr>
          <a:xfrm>
            <a:off x="8351560" y="3629649"/>
            <a:ext cx="43894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>
          <a:xfrm>
            <a:off x="6179997" y="3629649"/>
            <a:ext cx="54405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82"/>
          <p:cNvGrpSpPr/>
          <p:nvPr/>
        </p:nvGrpSpPr>
        <p:grpSpPr>
          <a:xfrm>
            <a:off x="6186329" y="2774029"/>
            <a:ext cx="2606755" cy="851344"/>
            <a:chOff x="6186329" y="3286124"/>
            <a:chExt cx="2606755" cy="991592"/>
          </a:xfrm>
        </p:grpSpPr>
        <p:cxnSp>
          <p:nvCxnSpPr>
            <p:cNvPr id="84" name="직선 연결선 83"/>
            <p:cNvCxnSpPr/>
            <p:nvPr/>
          </p:nvCxnSpPr>
          <p:spPr>
            <a:xfrm flipV="1">
              <a:off x="8793084" y="3286124"/>
              <a:ext cx="0" cy="99159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/>
            <p:nvPr/>
          </p:nvCxnSpPr>
          <p:spPr>
            <a:xfrm flipV="1">
              <a:off x="6186329" y="3286124"/>
              <a:ext cx="0" cy="99159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6" name="직선 연결선 85"/>
          <p:cNvCxnSpPr/>
          <p:nvPr/>
        </p:nvCxnSpPr>
        <p:spPr>
          <a:xfrm flipV="1">
            <a:off x="7450001" y="3878818"/>
            <a:ext cx="0" cy="112673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86"/>
          <p:cNvGrpSpPr/>
          <p:nvPr/>
        </p:nvGrpSpPr>
        <p:grpSpPr>
          <a:xfrm>
            <a:off x="6481384" y="2745127"/>
            <a:ext cx="1934684" cy="1872345"/>
            <a:chOff x="6470874" y="3429000"/>
            <a:chExt cx="1934684" cy="1872345"/>
          </a:xfrm>
        </p:grpSpPr>
        <p:sp>
          <p:nvSpPr>
            <p:cNvPr id="88" name="타원 87"/>
            <p:cNvSpPr/>
            <p:nvPr/>
          </p:nvSpPr>
          <p:spPr>
            <a:xfrm>
              <a:off x="6539734" y="3429000"/>
              <a:ext cx="1796872" cy="179687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600" dirty="0">
                <a:latin typeface="+mn-ea"/>
              </a:endParaRPr>
            </a:p>
          </p:txBody>
        </p:sp>
        <p:grpSp>
          <p:nvGrpSpPr>
            <p:cNvPr id="12" name="그룹 601"/>
            <p:cNvGrpSpPr/>
            <p:nvPr/>
          </p:nvGrpSpPr>
          <p:grpSpPr>
            <a:xfrm>
              <a:off x="7052875" y="3914034"/>
              <a:ext cx="746948" cy="787478"/>
              <a:chOff x="7052875" y="3953728"/>
              <a:chExt cx="746948" cy="787478"/>
            </a:xfrm>
          </p:grpSpPr>
          <p:sp>
            <p:nvSpPr>
              <p:cNvPr id="93" name="TextBox 92"/>
              <p:cNvSpPr txBox="1"/>
              <p:nvPr/>
            </p:nvSpPr>
            <p:spPr>
              <a:xfrm>
                <a:off x="7094458" y="4267705"/>
                <a:ext cx="670004" cy="4735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103162" tIns="51581" rIns="103162" bIns="51581" rtlCol="0" anchor="t" anchorCtr="1" compatLnSpc="1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r" defTabSz="945243">
                  <a:spcAft>
                    <a:spcPts val="400"/>
                  </a:spcAft>
                </a:pPr>
                <a:r>
                  <a:rPr lang="en-US" altLang="ko-KR" sz="2400" b="0" i="0" u="none" strike="noStrike" kern="0" cap="none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Tx/>
                    <a:latin typeface="+mn-ea"/>
                  </a:rPr>
                  <a:t>API</a:t>
                </a:r>
                <a:endParaRPr lang="ko-KR" altLang="en-US" sz="2400" b="0" i="0" u="none" strike="noStrike" kern="0" cap="none" baseline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uFillTx/>
                  <a:latin typeface="+mn-ea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7052875" y="3953728"/>
                <a:ext cx="746948" cy="3196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103162" tIns="51581" rIns="103162" bIns="51581" rtlCol="0" anchor="t" anchorCtr="1" compatLnSpc="1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pPr algn="ctr" defTabSz="945243">
                  <a:spcAft>
                    <a:spcPts val="400"/>
                  </a:spcAft>
                </a:pPr>
                <a:r>
                  <a:rPr lang="ko-KR" altLang="en-US" sz="1400" b="1" i="0" u="none" strike="noStrike" kern="0" cap="none" baseline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Tx/>
                    <a:latin typeface="+mn-ea"/>
                  </a:rPr>
                  <a:t>사업자</a:t>
                </a:r>
              </a:p>
            </p:txBody>
          </p:sp>
        </p:grpSp>
        <p:sp>
          <p:nvSpPr>
            <p:cNvPr id="90" name="타원 89"/>
            <p:cNvSpPr/>
            <p:nvPr/>
          </p:nvSpPr>
          <p:spPr>
            <a:xfrm>
              <a:off x="7369705" y="5164414"/>
              <a:ext cx="136931" cy="136931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600" dirty="0">
                <a:latin typeface="+mn-ea"/>
              </a:endParaRPr>
            </a:p>
          </p:txBody>
        </p:sp>
        <p:sp>
          <p:nvSpPr>
            <p:cNvPr id="91" name="타원 90"/>
            <p:cNvSpPr/>
            <p:nvPr/>
          </p:nvSpPr>
          <p:spPr>
            <a:xfrm>
              <a:off x="8268627" y="4258971"/>
              <a:ext cx="136931" cy="136931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600" dirty="0">
                <a:latin typeface="+mn-ea"/>
              </a:endParaRPr>
            </a:p>
          </p:txBody>
        </p:sp>
        <p:sp>
          <p:nvSpPr>
            <p:cNvPr id="92" name="타원 91"/>
            <p:cNvSpPr/>
            <p:nvPr/>
          </p:nvSpPr>
          <p:spPr>
            <a:xfrm>
              <a:off x="6470874" y="4258971"/>
              <a:ext cx="136931" cy="136931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/>
              <a:endParaRPr lang="ko-KR" altLang="en-US" sz="1600" dirty="0">
                <a:latin typeface="+mn-ea"/>
              </a:endParaRPr>
            </a:p>
          </p:txBody>
        </p:sp>
      </p:grpSp>
      <p:sp>
        <p:nvSpPr>
          <p:cNvPr id="56" name="Text Box 4"/>
          <p:cNvSpPr txBox="1"/>
          <p:nvPr/>
        </p:nvSpPr>
        <p:spPr>
          <a:xfrm>
            <a:off x="247650" y="0"/>
            <a:ext cx="7632154" cy="454833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- </a:t>
            </a:r>
            <a:r>
              <a:rPr lang="ko-KR" altLang="en-US" b="1" smtClean="0">
                <a:solidFill>
                  <a:srgbClr val="FF0000"/>
                </a:solidFill>
                <a:latin typeface="Eras Demi ITC" panose="020B0805030504020804" pitchFamily="34" charset="0"/>
              </a:rPr>
              <a:t>④ 보편화된 서비스로 정착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9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7992194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⑤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제휴사 채널을 통한 커뮤니케이션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8376011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제휴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통신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)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사 </a:t>
            </a:r>
            <a:r>
              <a:rPr lang="ko-KR" alt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앱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(app)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에 울산시설관리공단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전자영수증을 발급을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통한 고객 커뮤니케이션</a:t>
            </a:r>
            <a:endParaRPr lang="arn-CL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967036" y="1836415"/>
            <a:ext cx="1905290" cy="3896841"/>
            <a:chOff x="1039044" y="1473060"/>
            <a:chExt cx="2329383" cy="4764228"/>
          </a:xfrm>
        </p:grpSpPr>
        <p:pic>
          <p:nvPicPr>
            <p:cNvPr id="64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1039044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65" name="Picture 3" descr="E:\00 신규비즈니스_NewBM\00 전자영수증\## 한국인터넷진흥원\## 중간보고\전자영수증_화면\전자영수증_화면\03_SKT\01_리스트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112009" y="1960887"/>
              <a:ext cx="2164665" cy="36188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6" name="그룹 65"/>
          <p:cNvGrpSpPr/>
          <p:nvPr/>
        </p:nvGrpSpPr>
        <p:grpSpPr>
          <a:xfrm>
            <a:off x="4190855" y="1828006"/>
            <a:ext cx="1905290" cy="3896841"/>
            <a:chOff x="1111052" y="1473060"/>
            <a:chExt cx="2329383" cy="4764228"/>
          </a:xfrm>
        </p:grpSpPr>
        <p:grpSp>
          <p:nvGrpSpPr>
            <p:cNvPr id="67" name="그룹 27"/>
            <p:cNvGrpSpPr/>
            <p:nvPr/>
          </p:nvGrpSpPr>
          <p:grpSpPr>
            <a:xfrm>
              <a:off x="1913471" y="1586942"/>
              <a:ext cx="726955" cy="4449635"/>
              <a:chOff x="1425544" y="1925934"/>
              <a:chExt cx="647700" cy="3964518"/>
            </a:xfrm>
          </p:grpSpPr>
          <p:sp>
            <p:nvSpPr>
              <p:cNvPr id="70" name="Freeform 10"/>
              <p:cNvSpPr>
                <a:spLocks/>
              </p:cNvSpPr>
              <p:nvPr/>
            </p:nvSpPr>
            <p:spPr bwMode="auto">
              <a:xfrm>
                <a:off x="1559225" y="5481355"/>
                <a:ext cx="381926" cy="409097"/>
              </a:xfrm>
              <a:custGeom>
                <a:avLst/>
                <a:gdLst>
                  <a:gd name="T0" fmla="*/ 245 w 490"/>
                  <a:gd name="T1" fmla="*/ 0 h 489"/>
                  <a:gd name="T2" fmla="*/ 289 w 490"/>
                  <a:gd name="T3" fmla="*/ 4 h 489"/>
                  <a:gd name="T4" fmla="*/ 331 w 490"/>
                  <a:gd name="T5" fmla="*/ 16 h 489"/>
                  <a:gd name="T6" fmla="*/ 368 w 490"/>
                  <a:gd name="T7" fmla="*/ 34 h 489"/>
                  <a:gd name="T8" fmla="*/ 402 w 490"/>
                  <a:gd name="T9" fmla="*/ 57 h 489"/>
                  <a:gd name="T10" fmla="*/ 432 w 490"/>
                  <a:gd name="T11" fmla="*/ 87 h 489"/>
                  <a:gd name="T12" fmla="*/ 457 w 490"/>
                  <a:gd name="T13" fmla="*/ 121 h 489"/>
                  <a:gd name="T14" fmla="*/ 475 w 490"/>
                  <a:gd name="T15" fmla="*/ 160 h 489"/>
                  <a:gd name="T16" fmla="*/ 487 w 490"/>
                  <a:gd name="T17" fmla="*/ 201 h 489"/>
                  <a:gd name="T18" fmla="*/ 490 w 490"/>
                  <a:gd name="T19" fmla="*/ 244 h 489"/>
                  <a:gd name="T20" fmla="*/ 487 w 490"/>
                  <a:gd name="T21" fmla="*/ 289 h 489"/>
                  <a:gd name="T22" fmla="*/ 475 w 490"/>
                  <a:gd name="T23" fmla="*/ 330 h 489"/>
                  <a:gd name="T24" fmla="*/ 457 w 490"/>
                  <a:gd name="T25" fmla="*/ 369 h 489"/>
                  <a:gd name="T26" fmla="*/ 432 w 490"/>
                  <a:gd name="T27" fmla="*/ 403 h 489"/>
                  <a:gd name="T28" fmla="*/ 402 w 490"/>
                  <a:gd name="T29" fmla="*/ 431 h 489"/>
                  <a:gd name="T30" fmla="*/ 368 w 490"/>
                  <a:gd name="T31" fmla="*/ 456 h 489"/>
                  <a:gd name="T32" fmla="*/ 331 w 490"/>
                  <a:gd name="T33" fmla="*/ 474 h 489"/>
                  <a:gd name="T34" fmla="*/ 289 w 490"/>
                  <a:gd name="T35" fmla="*/ 486 h 489"/>
                  <a:gd name="T36" fmla="*/ 245 w 490"/>
                  <a:gd name="T37" fmla="*/ 489 h 489"/>
                  <a:gd name="T38" fmla="*/ 200 w 490"/>
                  <a:gd name="T39" fmla="*/ 486 h 489"/>
                  <a:gd name="T40" fmla="*/ 159 w 490"/>
                  <a:gd name="T41" fmla="*/ 474 h 489"/>
                  <a:gd name="T42" fmla="*/ 122 w 490"/>
                  <a:gd name="T43" fmla="*/ 456 h 489"/>
                  <a:gd name="T44" fmla="*/ 88 w 490"/>
                  <a:gd name="T45" fmla="*/ 431 h 489"/>
                  <a:gd name="T46" fmla="*/ 58 w 490"/>
                  <a:gd name="T47" fmla="*/ 403 h 489"/>
                  <a:gd name="T48" fmla="*/ 34 w 490"/>
                  <a:gd name="T49" fmla="*/ 369 h 489"/>
                  <a:gd name="T50" fmla="*/ 15 w 490"/>
                  <a:gd name="T51" fmla="*/ 330 h 489"/>
                  <a:gd name="T52" fmla="*/ 5 w 490"/>
                  <a:gd name="T53" fmla="*/ 289 h 489"/>
                  <a:gd name="T54" fmla="*/ 0 w 490"/>
                  <a:gd name="T55" fmla="*/ 244 h 489"/>
                  <a:gd name="T56" fmla="*/ 5 w 490"/>
                  <a:gd name="T57" fmla="*/ 201 h 489"/>
                  <a:gd name="T58" fmla="*/ 15 w 490"/>
                  <a:gd name="T59" fmla="*/ 160 h 489"/>
                  <a:gd name="T60" fmla="*/ 34 w 490"/>
                  <a:gd name="T61" fmla="*/ 121 h 489"/>
                  <a:gd name="T62" fmla="*/ 58 w 490"/>
                  <a:gd name="T63" fmla="*/ 87 h 489"/>
                  <a:gd name="T64" fmla="*/ 88 w 490"/>
                  <a:gd name="T65" fmla="*/ 57 h 489"/>
                  <a:gd name="T66" fmla="*/ 122 w 490"/>
                  <a:gd name="T67" fmla="*/ 34 h 489"/>
                  <a:gd name="T68" fmla="*/ 159 w 490"/>
                  <a:gd name="T69" fmla="*/ 16 h 489"/>
                  <a:gd name="T70" fmla="*/ 200 w 490"/>
                  <a:gd name="T71" fmla="*/ 4 h 489"/>
                  <a:gd name="T72" fmla="*/ 245 w 490"/>
                  <a:gd name="T7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90" h="489">
                    <a:moveTo>
                      <a:pt x="245" y="0"/>
                    </a:moveTo>
                    <a:lnTo>
                      <a:pt x="289" y="4"/>
                    </a:lnTo>
                    <a:lnTo>
                      <a:pt x="331" y="16"/>
                    </a:lnTo>
                    <a:lnTo>
                      <a:pt x="368" y="34"/>
                    </a:lnTo>
                    <a:lnTo>
                      <a:pt x="402" y="57"/>
                    </a:lnTo>
                    <a:lnTo>
                      <a:pt x="432" y="87"/>
                    </a:lnTo>
                    <a:lnTo>
                      <a:pt x="457" y="121"/>
                    </a:lnTo>
                    <a:lnTo>
                      <a:pt x="475" y="160"/>
                    </a:lnTo>
                    <a:lnTo>
                      <a:pt x="487" y="201"/>
                    </a:lnTo>
                    <a:lnTo>
                      <a:pt x="490" y="244"/>
                    </a:lnTo>
                    <a:lnTo>
                      <a:pt x="487" y="289"/>
                    </a:lnTo>
                    <a:lnTo>
                      <a:pt x="475" y="330"/>
                    </a:lnTo>
                    <a:lnTo>
                      <a:pt x="457" y="369"/>
                    </a:lnTo>
                    <a:lnTo>
                      <a:pt x="432" y="403"/>
                    </a:lnTo>
                    <a:lnTo>
                      <a:pt x="402" y="431"/>
                    </a:lnTo>
                    <a:lnTo>
                      <a:pt x="368" y="456"/>
                    </a:lnTo>
                    <a:lnTo>
                      <a:pt x="331" y="474"/>
                    </a:lnTo>
                    <a:lnTo>
                      <a:pt x="289" y="486"/>
                    </a:lnTo>
                    <a:lnTo>
                      <a:pt x="245" y="489"/>
                    </a:lnTo>
                    <a:lnTo>
                      <a:pt x="200" y="486"/>
                    </a:lnTo>
                    <a:lnTo>
                      <a:pt x="159" y="474"/>
                    </a:lnTo>
                    <a:lnTo>
                      <a:pt x="122" y="456"/>
                    </a:lnTo>
                    <a:lnTo>
                      <a:pt x="88" y="431"/>
                    </a:lnTo>
                    <a:lnTo>
                      <a:pt x="58" y="403"/>
                    </a:lnTo>
                    <a:lnTo>
                      <a:pt x="34" y="369"/>
                    </a:lnTo>
                    <a:lnTo>
                      <a:pt x="15" y="330"/>
                    </a:lnTo>
                    <a:lnTo>
                      <a:pt x="5" y="289"/>
                    </a:lnTo>
                    <a:lnTo>
                      <a:pt x="0" y="244"/>
                    </a:lnTo>
                    <a:lnTo>
                      <a:pt x="5" y="201"/>
                    </a:lnTo>
                    <a:lnTo>
                      <a:pt x="15" y="160"/>
                    </a:lnTo>
                    <a:lnTo>
                      <a:pt x="34" y="121"/>
                    </a:lnTo>
                    <a:lnTo>
                      <a:pt x="58" y="87"/>
                    </a:lnTo>
                    <a:lnTo>
                      <a:pt x="88" y="57"/>
                    </a:lnTo>
                    <a:lnTo>
                      <a:pt x="122" y="34"/>
                    </a:lnTo>
                    <a:lnTo>
                      <a:pt x="159" y="16"/>
                    </a:lnTo>
                    <a:lnTo>
                      <a:pt x="200" y="4"/>
                    </a:ln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  <p:sp>
            <p:nvSpPr>
              <p:cNvPr id="71" name="Freeform 11"/>
              <p:cNvSpPr>
                <a:spLocks/>
              </p:cNvSpPr>
              <p:nvPr/>
            </p:nvSpPr>
            <p:spPr bwMode="auto">
              <a:xfrm>
                <a:off x="1425544" y="1925934"/>
                <a:ext cx="388938" cy="140008"/>
              </a:xfrm>
              <a:custGeom>
                <a:avLst/>
                <a:gdLst>
                  <a:gd name="T0" fmla="*/ 82 w 489"/>
                  <a:gd name="T1" fmla="*/ 0 h 163"/>
                  <a:gd name="T2" fmla="*/ 408 w 489"/>
                  <a:gd name="T3" fmla="*/ 0 h 163"/>
                  <a:gd name="T4" fmla="*/ 433 w 489"/>
                  <a:gd name="T5" fmla="*/ 4 h 163"/>
                  <a:gd name="T6" fmla="*/ 457 w 489"/>
                  <a:gd name="T7" fmla="*/ 16 h 163"/>
                  <a:gd name="T8" fmla="*/ 475 w 489"/>
                  <a:gd name="T9" fmla="*/ 34 h 163"/>
                  <a:gd name="T10" fmla="*/ 485 w 489"/>
                  <a:gd name="T11" fmla="*/ 56 h 163"/>
                  <a:gd name="T12" fmla="*/ 489 w 489"/>
                  <a:gd name="T13" fmla="*/ 82 h 163"/>
                  <a:gd name="T14" fmla="*/ 485 w 489"/>
                  <a:gd name="T15" fmla="*/ 108 h 163"/>
                  <a:gd name="T16" fmla="*/ 475 w 489"/>
                  <a:gd name="T17" fmla="*/ 130 h 163"/>
                  <a:gd name="T18" fmla="*/ 457 w 489"/>
                  <a:gd name="T19" fmla="*/ 148 h 163"/>
                  <a:gd name="T20" fmla="*/ 433 w 489"/>
                  <a:gd name="T21" fmla="*/ 159 h 163"/>
                  <a:gd name="T22" fmla="*/ 408 w 489"/>
                  <a:gd name="T23" fmla="*/ 163 h 163"/>
                  <a:gd name="T24" fmla="*/ 82 w 489"/>
                  <a:gd name="T25" fmla="*/ 163 h 163"/>
                  <a:gd name="T26" fmla="*/ 56 w 489"/>
                  <a:gd name="T27" fmla="*/ 159 h 163"/>
                  <a:gd name="T28" fmla="*/ 34 w 489"/>
                  <a:gd name="T29" fmla="*/ 148 h 163"/>
                  <a:gd name="T30" fmla="*/ 16 w 489"/>
                  <a:gd name="T31" fmla="*/ 130 h 163"/>
                  <a:gd name="T32" fmla="*/ 4 w 489"/>
                  <a:gd name="T33" fmla="*/ 108 h 163"/>
                  <a:gd name="T34" fmla="*/ 0 w 489"/>
                  <a:gd name="T35" fmla="*/ 82 h 163"/>
                  <a:gd name="T36" fmla="*/ 4 w 489"/>
                  <a:gd name="T37" fmla="*/ 56 h 163"/>
                  <a:gd name="T38" fmla="*/ 16 w 489"/>
                  <a:gd name="T39" fmla="*/ 34 h 163"/>
                  <a:gd name="T40" fmla="*/ 34 w 489"/>
                  <a:gd name="T41" fmla="*/ 16 h 163"/>
                  <a:gd name="T42" fmla="*/ 56 w 489"/>
                  <a:gd name="T43" fmla="*/ 4 h 163"/>
                  <a:gd name="T44" fmla="*/ 82 w 489"/>
                  <a:gd name="T4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9" h="163">
                    <a:moveTo>
                      <a:pt x="82" y="0"/>
                    </a:moveTo>
                    <a:lnTo>
                      <a:pt x="408" y="0"/>
                    </a:lnTo>
                    <a:lnTo>
                      <a:pt x="433" y="4"/>
                    </a:lnTo>
                    <a:lnTo>
                      <a:pt x="457" y="16"/>
                    </a:lnTo>
                    <a:lnTo>
                      <a:pt x="475" y="34"/>
                    </a:lnTo>
                    <a:lnTo>
                      <a:pt x="485" y="56"/>
                    </a:lnTo>
                    <a:lnTo>
                      <a:pt x="489" y="82"/>
                    </a:lnTo>
                    <a:lnTo>
                      <a:pt x="485" y="108"/>
                    </a:lnTo>
                    <a:lnTo>
                      <a:pt x="475" y="130"/>
                    </a:lnTo>
                    <a:lnTo>
                      <a:pt x="457" y="148"/>
                    </a:lnTo>
                    <a:lnTo>
                      <a:pt x="433" y="159"/>
                    </a:lnTo>
                    <a:lnTo>
                      <a:pt x="408" y="163"/>
                    </a:lnTo>
                    <a:lnTo>
                      <a:pt x="82" y="163"/>
                    </a:lnTo>
                    <a:lnTo>
                      <a:pt x="56" y="159"/>
                    </a:lnTo>
                    <a:lnTo>
                      <a:pt x="34" y="148"/>
                    </a:lnTo>
                    <a:lnTo>
                      <a:pt x="16" y="130"/>
                    </a:lnTo>
                    <a:lnTo>
                      <a:pt x="4" y="108"/>
                    </a:lnTo>
                    <a:lnTo>
                      <a:pt x="0" y="82"/>
                    </a:lnTo>
                    <a:lnTo>
                      <a:pt x="4" y="56"/>
                    </a:lnTo>
                    <a:lnTo>
                      <a:pt x="16" y="34"/>
                    </a:lnTo>
                    <a:lnTo>
                      <a:pt x="34" y="16"/>
                    </a:lnTo>
                    <a:lnTo>
                      <a:pt x="56" y="4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  <p:sp>
            <p:nvSpPr>
              <p:cNvPr id="72" name="Freeform 12"/>
              <p:cNvSpPr>
                <a:spLocks/>
              </p:cNvSpPr>
              <p:nvPr/>
            </p:nvSpPr>
            <p:spPr bwMode="auto">
              <a:xfrm>
                <a:off x="1879569" y="1925934"/>
                <a:ext cx="193675" cy="140008"/>
              </a:xfrm>
              <a:custGeom>
                <a:avLst/>
                <a:gdLst>
                  <a:gd name="T0" fmla="*/ 82 w 245"/>
                  <a:gd name="T1" fmla="*/ 0 h 163"/>
                  <a:gd name="T2" fmla="*/ 163 w 245"/>
                  <a:gd name="T3" fmla="*/ 0 h 163"/>
                  <a:gd name="T4" fmla="*/ 190 w 245"/>
                  <a:gd name="T5" fmla="*/ 4 h 163"/>
                  <a:gd name="T6" fmla="*/ 212 w 245"/>
                  <a:gd name="T7" fmla="*/ 16 h 163"/>
                  <a:gd name="T8" fmla="*/ 228 w 245"/>
                  <a:gd name="T9" fmla="*/ 34 h 163"/>
                  <a:gd name="T10" fmla="*/ 240 w 245"/>
                  <a:gd name="T11" fmla="*/ 56 h 163"/>
                  <a:gd name="T12" fmla="*/ 245 w 245"/>
                  <a:gd name="T13" fmla="*/ 82 h 163"/>
                  <a:gd name="T14" fmla="*/ 240 w 245"/>
                  <a:gd name="T15" fmla="*/ 108 h 163"/>
                  <a:gd name="T16" fmla="*/ 228 w 245"/>
                  <a:gd name="T17" fmla="*/ 130 h 163"/>
                  <a:gd name="T18" fmla="*/ 212 w 245"/>
                  <a:gd name="T19" fmla="*/ 148 h 163"/>
                  <a:gd name="T20" fmla="*/ 190 w 245"/>
                  <a:gd name="T21" fmla="*/ 159 h 163"/>
                  <a:gd name="T22" fmla="*/ 163 w 245"/>
                  <a:gd name="T23" fmla="*/ 163 h 163"/>
                  <a:gd name="T24" fmla="*/ 82 w 245"/>
                  <a:gd name="T25" fmla="*/ 163 h 163"/>
                  <a:gd name="T26" fmla="*/ 56 w 245"/>
                  <a:gd name="T27" fmla="*/ 159 h 163"/>
                  <a:gd name="T28" fmla="*/ 34 w 245"/>
                  <a:gd name="T29" fmla="*/ 148 h 163"/>
                  <a:gd name="T30" fmla="*/ 16 w 245"/>
                  <a:gd name="T31" fmla="*/ 130 h 163"/>
                  <a:gd name="T32" fmla="*/ 4 w 245"/>
                  <a:gd name="T33" fmla="*/ 108 h 163"/>
                  <a:gd name="T34" fmla="*/ 0 w 245"/>
                  <a:gd name="T35" fmla="*/ 82 h 163"/>
                  <a:gd name="T36" fmla="*/ 4 w 245"/>
                  <a:gd name="T37" fmla="*/ 56 h 163"/>
                  <a:gd name="T38" fmla="*/ 16 w 245"/>
                  <a:gd name="T39" fmla="*/ 34 h 163"/>
                  <a:gd name="T40" fmla="*/ 34 w 245"/>
                  <a:gd name="T41" fmla="*/ 16 h 163"/>
                  <a:gd name="T42" fmla="*/ 56 w 245"/>
                  <a:gd name="T43" fmla="*/ 4 h 163"/>
                  <a:gd name="T44" fmla="*/ 82 w 245"/>
                  <a:gd name="T4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45" h="163">
                    <a:moveTo>
                      <a:pt x="82" y="0"/>
                    </a:moveTo>
                    <a:lnTo>
                      <a:pt x="163" y="0"/>
                    </a:lnTo>
                    <a:lnTo>
                      <a:pt x="190" y="4"/>
                    </a:lnTo>
                    <a:lnTo>
                      <a:pt x="212" y="16"/>
                    </a:lnTo>
                    <a:lnTo>
                      <a:pt x="228" y="34"/>
                    </a:lnTo>
                    <a:lnTo>
                      <a:pt x="240" y="56"/>
                    </a:lnTo>
                    <a:lnTo>
                      <a:pt x="245" y="82"/>
                    </a:lnTo>
                    <a:lnTo>
                      <a:pt x="240" y="108"/>
                    </a:lnTo>
                    <a:lnTo>
                      <a:pt x="228" y="130"/>
                    </a:lnTo>
                    <a:lnTo>
                      <a:pt x="212" y="148"/>
                    </a:lnTo>
                    <a:lnTo>
                      <a:pt x="190" y="159"/>
                    </a:lnTo>
                    <a:lnTo>
                      <a:pt x="163" y="163"/>
                    </a:lnTo>
                    <a:lnTo>
                      <a:pt x="82" y="163"/>
                    </a:lnTo>
                    <a:lnTo>
                      <a:pt x="56" y="159"/>
                    </a:lnTo>
                    <a:lnTo>
                      <a:pt x="34" y="148"/>
                    </a:lnTo>
                    <a:lnTo>
                      <a:pt x="16" y="130"/>
                    </a:lnTo>
                    <a:lnTo>
                      <a:pt x="4" y="108"/>
                    </a:lnTo>
                    <a:lnTo>
                      <a:pt x="0" y="82"/>
                    </a:lnTo>
                    <a:lnTo>
                      <a:pt x="4" y="56"/>
                    </a:lnTo>
                    <a:lnTo>
                      <a:pt x="16" y="34"/>
                    </a:lnTo>
                    <a:lnTo>
                      <a:pt x="34" y="16"/>
                    </a:lnTo>
                    <a:lnTo>
                      <a:pt x="56" y="4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</p:grpSp>
        <p:pic>
          <p:nvPicPr>
            <p:cNvPr id="68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1111052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69" name="Picture 2" descr="E:\00 신규비즈니스_NewBM\00 전자영수증\## 한국인터넷진흥원\비씨_광고_2.png"/>
            <p:cNvPicPr>
              <a:picLocks noChangeAspect="1" noChangeArrowheads="1"/>
            </p:cNvPicPr>
            <p:nvPr/>
          </p:nvPicPr>
          <p:blipFill>
            <a:blip r:embed="rId4" cstate="print"/>
            <a:srcRect t="3410" b="18049"/>
            <a:stretch>
              <a:fillRect/>
            </a:stretch>
          </p:blipFill>
          <p:spPr bwMode="auto">
            <a:xfrm>
              <a:off x="1202074" y="2089407"/>
              <a:ext cx="2130177" cy="2974320"/>
            </a:xfrm>
            <a:prstGeom prst="rect">
              <a:avLst/>
            </a:prstGeom>
            <a:noFill/>
          </p:spPr>
        </p:pic>
        <p:pic>
          <p:nvPicPr>
            <p:cNvPr id="38" name="Picture 2" descr="E:\00 신규비즈니스_NewBM\00 전자영수증\## 한국인터넷진흥원\비씨_광고_2.png"/>
            <p:cNvPicPr>
              <a:picLocks noChangeAspect="1" noChangeArrowheads="1"/>
            </p:cNvPicPr>
            <p:nvPr/>
          </p:nvPicPr>
          <p:blipFill>
            <a:blip r:embed="rId4" cstate="print"/>
            <a:srcRect t="3410" b="88600"/>
            <a:stretch>
              <a:fillRect/>
            </a:stretch>
          </p:blipFill>
          <p:spPr bwMode="auto">
            <a:xfrm>
              <a:off x="1210655" y="2109874"/>
              <a:ext cx="2130177" cy="302588"/>
            </a:xfrm>
            <a:prstGeom prst="rect">
              <a:avLst/>
            </a:prstGeom>
            <a:noFill/>
          </p:spPr>
        </p:pic>
        <p:pic>
          <p:nvPicPr>
            <p:cNvPr id="39" name="Picture 2" descr="E:\00 신규비즈니스_NewBM\00 전자영수증\## 한국인터넷진흥원\비씨_광고_2.png"/>
            <p:cNvPicPr>
              <a:picLocks noChangeAspect="1" noChangeArrowheads="1"/>
            </p:cNvPicPr>
            <p:nvPr/>
          </p:nvPicPr>
          <p:blipFill>
            <a:blip r:embed="rId4" cstate="print"/>
            <a:srcRect t="11430" b="18049"/>
            <a:stretch>
              <a:fillRect/>
            </a:stretch>
          </p:blipFill>
          <p:spPr bwMode="auto">
            <a:xfrm>
              <a:off x="1210655" y="2938953"/>
              <a:ext cx="2130177" cy="2670602"/>
            </a:xfrm>
            <a:prstGeom prst="rect">
              <a:avLst/>
            </a:prstGeom>
            <a:noFill/>
          </p:spPr>
        </p:pic>
      </p:grpSp>
      <p:grpSp>
        <p:nvGrpSpPr>
          <p:cNvPr id="76" name="그룹 75"/>
          <p:cNvGrpSpPr/>
          <p:nvPr/>
        </p:nvGrpSpPr>
        <p:grpSpPr>
          <a:xfrm>
            <a:off x="7375748" y="1836415"/>
            <a:ext cx="1905290" cy="3896841"/>
            <a:chOff x="1085925" y="1473060"/>
            <a:chExt cx="2329383" cy="4764228"/>
          </a:xfrm>
        </p:grpSpPr>
        <p:pic>
          <p:nvPicPr>
            <p:cNvPr id="77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1085925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78" name="Picture 3" descr="E:\00 신규비즈니스_NewBM\00 전자영수증\## 한국인터넷진흥원\## 중간보고\전자영수증_화면\전자영수증_화면\03_SKT\01_리스트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1168415" y="1960889"/>
              <a:ext cx="2164665" cy="361882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9" name="그룹 78"/>
          <p:cNvGrpSpPr/>
          <p:nvPr/>
        </p:nvGrpSpPr>
        <p:grpSpPr>
          <a:xfrm>
            <a:off x="4760600" y="1483970"/>
            <a:ext cx="735326" cy="241548"/>
            <a:chOff x="5143500" y="2254321"/>
            <a:chExt cx="807763" cy="265343"/>
          </a:xfrm>
        </p:grpSpPr>
        <p:pic>
          <p:nvPicPr>
            <p:cNvPr id="80" name="Picture 2" descr="http://www.sisaweek.com/news/photo/201509/51618_33167_1017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43500" y="2254321"/>
              <a:ext cx="339374" cy="252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" name="Picture 2" descr="E:\00 신규비즈니스_NewBM\00 전자영수증\## KT_클립\클립가이드\KT_Wallet_Android_Guideline_v7.3_160212\png\slidingmenu_logo.png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5523954" y="2255928"/>
              <a:ext cx="427309" cy="26373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2" name="Picture 3" descr="D:\hsyoon_work\160530_착수보고회발표자료\img\LG-CNS-healthcare-logo140725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07796" y="1538858"/>
            <a:ext cx="1014844" cy="232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Picture 7" descr="D:\hsyoon_work\101_PPT제안서\160307_전자영수증제안서\이미지\sk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69099" y="1419547"/>
            <a:ext cx="802626" cy="31599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Box 28"/>
          <p:cNvSpPr txBox="1"/>
          <p:nvPr/>
        </p:nvSpPr>
        <p:spPr>
          <a:xfrm>
            <a:off x="1863303" y="3366447"/>
            <a:ext cx="811673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42944" y="3479334"/>
            <a:ext cx="80021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89985" y="3189684"/>
            <a:ext cx="86600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pic>
        <p:nvPicPr>
          <p:cNvPr id="36" name="Picture 2" descr="한솥도시락에 대한 이미지 검색결과"/>
          <p:cNvPicPr>
            <a:picLocks noChangeAspect="1" noChangeArrowheads="1"/>
          </p:cNvPicPr>
          <p:nvPr/>
        </p:nvPicPr>
        <p:blipFill>
          <a:blip r:embed="rId10" cstate="print"/>
          <a:srcRect r="187" b="53008"/>
          <a:stretch>
            <a:fillRect/>
          </a:stretch>
        </p:blipFill>
        <p:spPr bwMode="auto">
          <a:xfrm>
            <a:off x="7491370" y="2613620"/>
            <a:ext cx="1677798" cy="543919"/>
          </a:xfrm>
          <a:prstGeom prst="rect">
            <a:avLst/>
          </a:prstGeom>
          <a:noFill/>
        </p:spPr>
      </p:pic>
      <p:pic>
        <p:nvPicPr>
          <p:cNvPr id="17412" name="Picture 4" descr="GS 아이수퍼 - GS수퍼에서 구매하고 iSuper 쿠폰"/>
          <p:cNvPicPr>
            <a:picLocks noChangeAspect="1" noChangeArrowheads="1"/>
          </p:cNvPicPr>
          <p:nvPr/>
        </p:nvPicPr>
        <p:blipFill>
          <a:blip r:embed="rId11" cstate="print"/>
          <a:srcRect l="10324" t="19165" r="21598" b="53540"/>
          <a:stretch>
            <a:fillRect/>
          </a:stretch>
        </p:blipFill>
        <p:spPr bwMode="auto">
          <a:xfrm>
            <a:off x="7447756" y="2594710"/>
            <a:ext cx="1754967" cy="567939"/>
          </a:xfrm>
          <a:prstGeom prst="rect">
            <a:avLst/>
          </a:prstGeom>
          <a:noFill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2" cstate="print"/>
          <a:srcRect b="27851"/>
          <a:stretch>
            <a:fillRect/>
          </a:stretch>
        </p:blipFill>
        <p:spPr bwMode="auto">
          <a:xfrm>
            <a:off x="4262152" y="2590782"/>
            <a:ext cx="1750459" cy="437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47757" y="2593782"/>
            <a:ext cx="1773882" cy="53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2" cstate="print"/>
          <a:srcRect b="27851"/>
          <a:stretch>
            <a:fillRect/>
          </a:stretch>
        </p:blipFill>
        <p:spPr bwMode="auto">
          <a:xfrm>
            <a:off x="1021792" y="2582156"/>
            <a:ext cx="1750459" cy="40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10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8136210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⑥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확보된 고객</a:t>
            </a:r>
            <a:endParaRPr lang="ko-KR" altLang="en-US" b="1" dirty="0" smtClean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5134739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- 2016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년 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8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월부터 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KT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등 전자영수증 제휴 서비스 개시</a:t>
            </a:r>
            <a:endParaRPr lang="en-US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962" y="1762125"/>
            <a:ext cx="9346988" cy="409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" name="Picture 3" descr="D:\hsyoon_work\160530_착수보고회발표자료\img\LG-CNS-healthcare-logo1407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81631" y="6050558"/>
            <a:ext cx="1014844" cy="232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Picture 7" descr="D:\hsyoon_work\101_PPT제안서\160307_전자영수증제안서\이미지\s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004" y="5949917"/>
            <a:ext cx="802626" cy="3159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8" name="그룹 107"/>
          <p:cNvGrpSpPr/>
          <p:nvPr/>
        </p:nvGrpSpPr>
        <p:grpSpPr>
          <a:xfrm>
            <a:off x="7087716" y="6021983"/>
            <a:ext cx="735326" cy="241548"/>
            <a:chOff x="5143500" y="2254321"/>
            <a:chExt cx="807763" cy="265343"/>
          </a:xfrm>
        </p:grpSpPr>
        <p:pic>
          <p:nvPicPr>
            <p:cNvPr id="109" name="Picture 2" descr="http://www.sisaweek.com/news/photo/201509/51618_33167_1017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43500" y="2254321"/>
              <a:ext cx="339374" cy="252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Picture 2" descr="E:\00 신규비즈니스_NewBM\00 전자영수증\## KT_클립\클립가이드\KT_Wallet_Android_Guideline_v7.3_160212\png\slidingmenu_logo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5523954" y="2255928"/>
              <a:ext cx="427309" cy="26373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1" name="직사각형 110"/>
          <p:cNvSpPr/>
          <p:nvPr/>
        </p:nvSpPr>
        <p:spPr>
          <a:xfrm>
            <a:off x="837878" y="1134269"/>
            <a:ext cx="4751622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설치자 수 약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760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만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/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누적 전자영수증 발급 수 약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2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억 건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11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7344122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⑦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거부감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없는 서비스 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현재 상황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4546437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실제 고객들의 알림 설정으로 거부감 없이 사용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606996" y="1134269"/>
            <a:ext cx="6486071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80%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이상은 알림 및 팝업에 대한 거부감 없음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제휴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3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사 등 기준 알림 팝업 설정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)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132" name="TextBox 11"/>
          <p:cNvSpPr txBox="1"/>
          <p:nvPr/>
        </p:nvSpPr>
        <p:spPr>
          <a:xfrm>
            <a:off x="6358111" y="1772816"/>
            <a:ext cx="3672408" cy="10156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270" h="1270"/>
            <a:bevelB w="1270" h="1270"/>
          </a:sp3d>
        </p:spPr>
        <p:txBody>
          <a:bodyPr wrap="square" rtlCol="0">
            <a:spAutoFit/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2000" dirty="0" smtClean="0">
                <a:solidFill>
                  <a:srgbClr val="F24A4A"/>
                </a:solidFill>
                <a:latin typeface="Eras Bold ITC" panose="020B0907030504020204" pitchFamily="34" charset="0"/>
              </a:rPr>
              <a:t>전자영수증 발급 시</a:t>
            </a:r>
            <a:endParaRPr lang="en-US" altLang="ko-KR" sz="2000" dirty="0" smtClean="0">
              <a:solidFill>
                <a:srgbClr val="F24A4A"/>
              </a:solidFill>
              <a:latin typeface="Eras Bold ITC" panose="020B0907030504020204" pitchFamily="34" charset="0"/>
            </a:endParaRPr>
          </a:p>
          <a:p>
            <a:pPr algn="ctr"/>
            <a:r>
              <a:rPr lang="ko-KR" altLang="en-US" sz="2000" dirty="0" smtClean="0">
                <a:solidFill>
                  <a:srgbClr val="F24A4A"/>
                </a:solidFill>
                <a:latin typeface="Eras Bold ITC" panose="020B0907030504020204" pitchFamily="34" charset="0"/>
              </a:rPr>
              <a:t>알림 팝업을 통해</a:t>
            </a:r>
            <a:endParaRPr lang="en-US" altLang="ko-KR" sz="2000" dirty="0" smtClean="0">
              <a:solidFill>
                <a:srgbClr val="F24A4A"/>
              </a:solidFill>
              <a:latin typeface="Eras Bold ITC" panose="020B0907030504020204" pitchFamily="34" charset="0"/>
            </a:endParaRPr>
          </a:p>
          <a:p>
            <a:pPr algn="ctr"/>
            <a:r>
              <a:rPr lang="ko-KR" altLang="en-US" sz="2000" dirty="0" smtClean="0">
                <a:solidFill>
                  <a:srgbClr val="F24A4A"/>
                </a:solidFill>
                <a:latin typeface="Eras Bold ITC" panose="020B0907030504020204" pitchFamily="34" charset="0"/>
              </a:rPr>
              <a:t>자연스러운 앱 실행</a:t>
            </a:r>
            <a:endParaRPr lang="ko-KR" altLang="en-US" sz="2000" dirty="0">
              <a:solidFill>
                <a:srgbClr val="F24A4A"/>
              </a:solidFill>
              <a:latin typeface="Eras Bold ITC" panose="020B0907030504020204" pitchFamily="34" charset="0"/>
            </a:endParaRPr>
          </a:p>
        </p:txBody>
      </p:sp>
      <p:grpSp>
        <p:nvGrpSpPr>
          <p:cNvPr id="133" name="그룹 132"/>
          <p:cNvGrpSpPr/>
          <p:nvPr/>
        </p:nvGrpSpPr>
        <p:grpSpPr>
          <a:xfrm>
            <a:off x="6455462" y="2945135"/>
            <a:ext cx="3476651" cy="3043852"/>
            <a:chOff x="6043600" y="3501156"/>
            <a:chExt cx="3476651" cy="3043852"/>
          </a:xfrm>
        </p:grpSpPr>
        <p:grpSp>
          <p:nvGrpSpPr>
            <p:cNvPr id="134" name="그룹 74"/>
            <p:cNvGrpSpPr/>
            <p:nvPr/>
          </p:nvGrpSpPr>
          <p:grpSpPr>
            <a:xfrm>
              <a:off x="6043600" y="3501156"/>
              <a:ext cx="3476651" cy="2448124"/>
              <a:chOff x="6043600" y="3789040"/>
              <a:chExt cx="3476651" cy="2448124"/>
            </a:xfrm>
          </p:grpSpPr>
          <p:graphicFrame>
            <p:nvGraphicFramePr>
              <p:cNvPr id="136" name="차트 135"/>
              <p:cNvGraphicFramePr/>
              <p:nvPr/>
            </p:nvGraphicFramePr>
            <p:xfrm>
              <a:off x="6043600" y="3789040"/>
              <a:ext cx="3456384" cy="244812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grpSp>
            <p:nvGrpSpPr>
              <p:cNvPr id="137" name="그룹 70"/>
              <p:cNvGrpSpPr/>
              <p:nvPr/>
            </p:nvGrpSpPr>
            <p:grpSpPr>
              <a:xfrm>
                <a:off x="7735788" y="5189130"/>
                <a:ext cx="1784463" cy="976174"/>
                <a:chOff x="7735788" y="5045114"/>
                <a:chExt cx="1784463" cy="976174"/>
              </a:xfrm>
            </p:grpSpPr>
            <p:sp>
              <p:nvSpPr>
                <p:cNvPr id="141" name="TextBox 140"/>
                <p:cNvSpPr txBox="1"/>
                <p:nvPr/>
              </p:nvSpPr>
              <p:spPr>
                <a:xfrm>
                  <a:off x="7735788" y="5374957"/>
                  <a:ext cx="1204176" cy="646331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p:spPr>
              <p:txBody>
                <a:bodyPr wrap="none" rtlCol="0">
                  <a:spAutoFit/>
                  <a:sp3d>
                    <a:bevelT w="1270" h="1270"/>
                    <a:bevelB w="1270" h="1270"/>
                  </a:sp3d>
                </a:bodyPr>
                <a:lstStyle/>
                <a:p>
                  <a:r>
                    <a:rPr lang="en-US" altLang="ko-KR" sz="3600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Eras Bold ITC" panose="020B0907030504020204" pitchFamily="34" charset="0"/>
                    </a:rPr>
                    <a:t>84%</a:t>
                  </a:r>
                  <a:endParaRPr lang="ko-KR" altLang="en-US" sz="36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Eras Bold ITC" panose="020B0907030504020204" pitchFamily="34" charset="0"/>
                  </a:endParaRPr>
                </a:p>
              </p:txBody>
            </p:sp>
            <p:sp>
              <p:nvSpPr>
                <p:cNvPr id="142" name="TextBox 141"/>
                <p:cNvSpPr txBox="1"/>
                <p:nvPr/>
              </p:nvSpPr>
              <p:spPr>
                <a:xfrm>
                  <a:off x="7735788" y="5045114"/>
                  <a:ext cx="1784463" cy="400110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p:spPr>
              <p:txBody>
                <a:bodyPr wrap="none" rtlCol="0">
                  <a:spAutoFit/>
                  <a:sp3d>
                    <a:bevelT w="1270" h="1270"/>
                    <a:bevelB w="1270" h="1270"/>
                  </a:sp3d>
                </a:bodyPr>
                <a:lstStyle/>
                <a:p>
                  <a:r>
                    <a:rPr lang="ko-KR" altLang="en-US" sz="2000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Eras Bold ITC" panose="020B0907030504020204" pitchFamily="34" charset="0"/>
                    </a:rPr>
                    <a:t>팝업 알림 </a:t>
                  </a:r>
                  <a:r>
                    <a:rPr lang="en-US" altLang="ko-KR" sz="2000" dirty="0" smtClean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Eras Bold ITC" panose="020B0907030504020204" pitchFamily="34" charset="0"/>
                    </a:rPr>
                    <a:t>ON</a:t>
                  </a:r>
                  <a:endParaRPr lang="ko-KR" altLang="en-US" sz="20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Eras Bold ITC" panose="020B0907030504020204" pitchFamily="34" charset="0"/>
                  </a:endParaRPr>
                </a:p>
              </p:txBody>
            </p:sp>
          </p:grpSp>
          <p:grpSp>
            <p:nvGrpSpPr>
              <p:cNvPr id="138" name="그룹 71"/>
              <p:cNvGrpSpPr/>
              <p:nvPr/>
            </p:nvGrpSpPr>
            <p:grpSpPr>
              <a:xfrm>
                <a:off x="6583660" y="3860900"/>
                <a:ext cx="1199367" cy="628449"/>
                <a:chOff x="7496471" y="5126806"/>
                <a:chExt cx="1199367" cy="628449"/>
              </a:xfrm>
            </p:grpSpPr>
            <p:sp>
              <p:nvSpPr>
                <p:cNvPr id="139" name="TextBox 138"/>
                <p:cNvSpPr txBox="1"/>
                <p:nvPr/>
              </p:nvSpPr>
              <p:spPr>
                <a:xfrm>
                  <a:off x="7942619" y="5355145"/>
                  <a:ext cx="750526" cy="400110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p:spPr>
              <p:txBody>
                <a:bodyPr wrap="none" rtlCol="0">
                  <a:spAutoFit/>
                  <a:sp3d>
                    <a:bevelT w="1270" h="1270"/>
                    <a:bevelB w="1270" h="1270"/>
                  </a:sp3d>
                </a:bodyPr>
                <a:lstStyle/>
                <a:p>
                  <a:r>
                    <a:rPr lang="en-US" altLang="ko-KR" sz="2000" dirty="0" smtClean="0">
                      <a:latin typeface="Eras Bold ITC" panose="020B0907030504020204" pitchFamily="34" charset="0"/>
                    </a:rPr>
                    <a:t>16%</a:t>
                  </a:r>
                  <a:endParaRPr lang="ko-KR" altLang="en-US" sz="2000" dirty="0">
                    <a:latin typeface="Eras Bold ITC" panose="020B0907030504020204" pitchFamily="34" charset="0"/>
                  </a:endParaRPr>
                </a:p>
              </p:txBody>
            </p:sp>
            <p:sp>
              <p:nvSpPr>
                <p:cNvPr id="140" name="TextBox 139"/>
                <p:cNvSpPr txBox="1"/>
                <p:nvPr/>
              </p:nvSpPr>
              <p:spPr>
                <a:xfrm>
                  <a:off x="7496471" y="5126806"/>
                  <a:ext cx="1199367" cy="27699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p:spPr>
              <p:txBody>
                <a:bodyPr wrap="none" rtlCol="0">
                  <a:spAutoFit/>
                  <a:sp3d>
                    <a:bevelT w="1270" h="1270"/>
                    <a:bevelB w="1270" h="1270"/>
                  </a:sp3d>
                </a:bodyPr>
                <a:lstStyle/>
                <a:p>
                  <a:r>
                    <a:rPr lang="ko-KR" altLang="en-US" sz="1200" dirty="0" smtClean="0">
                      <a:latin typeface="Eras Bold ITC" panose="020B0907030504020204" pitchFamily="34" charset="0"/>
                    </a:rPr>
                    <a:t>팝업 알림 </a:t>
                  </a:r>
                  <a:r>
                    <a:rPr lang="en-US" altLang="ko-KR" sz="1200" dirty="0" smtClean="0">
                      <a:latin typeface="Eras Bold ITC" panose="020B0907030504020204" pitchFamily="34" charset="0"/>
                    </a:rPr>
                    <a:t>OFF</a:t>
                  </a:r>
                  <a:endParaRPr lang="ko-KR" altLang="en-US" sz="1200" dirty="0">
                    <a:latin typeface="Eras Bold ITC" panose="020B0907030504020204" pitchFamily="34" charset="0"/>
                  </a:endParaRPr>
                </a:p>
              </p:txBody>
            </p:sp>
          </p:grpSp>
        </p:grpSp>
        <p:sp>
          <p:nvSpPr>
            <p:cNvPr id="135" name="TextBox 134"/>
            <p:cNvSpPr txBox="1"/>
            <p:nvPr/>
          </p:nvSpPr>
          <p:spPr>
            <a:xfrm>
              <a:off x="6312097" y="6083343"/>
              <a:ext cx="2919390" cy="46166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p:spPr>
          <p:txBody>
            <a:bodyPr wrap="none" rtlCol="0">
              <a:spAutoFit/>
              <a:sp3d>
                <a:bevelT w="1270" h="1270"/>
                <a:bevelB w="1270" h="1270"/>
              </a:sp3d>
            </a:bodyPr>
            <a:lstStyle/>
            <a:p>
              <a:pPr algn="ctr"/>
              <a:r>
                <a:rPr lang="en-US" altLang="ko-KR" sz="1200" dirty="0" smtClean="0">
                  <a:latin typeface="Eras Bold ITC" panose="020B0907030504020204" pitchFamily="34" charset="0"/>
                </a:rPr>
                <a:t>2017.4</a:t>
              </a:r>
              <a:r>
                <a:rPr lang="ko-KR" altLang="en-US" sz="1200" dirty="0" smtClean="0">
                  <a:latin typeface="Eras Bold ITC" panose="020B0907030504020204" pitchFamily="34" charset="0"/>
                </a:rPr>
                <a:t>월 현재</a:t>
              </a:r>
              <a:endParaRPr lang="en-US" altLang="ko-KR" sz="1200" dirty="0" smtClean="0">
                <a:latin typeface="Eras Bold ITC" panose="020B0907030504020204" pitchFamily="34" charset="0"/>
              </a:endParaRPr>
            </a:p>
            <a:p>
              <a:pPr algn="ctr"/>
              <a:r>
                <a:rPr lang="ko-KR" altLang="en-US" sz="1200" dirty="0" smtClean="0">
                  <a:latin typeface="Eras Bold ITC" panose="020B0907030504020204" pitchFamily="34" charset="0"/>
                </a:rPr>
                <a:t>전자영수증 사용자 알림 팝업 설정 기준</a:t>
              </a:r>
              <a:endParaRPr lang="en-US" altLang="ko-KR" sz="1200" dirty="0" smtClean="0">
                <a:latin typeface="Eras Bold ITC" panose="020B0907030504020204" pitchFamily="34" charset="0"/>
              </a:endParaRPr>
            </a:p>
          </p:txBody>
        </p:sp>
      </p:grpSp>
      <p:grpSp>
        <p:nvGrpSpPr>
          <p:cNvPr id="143" name="그룹 142"/>
          <p:cNvGrpSpPr/>
          <p:nvPr/>
        </p:nvGrpSpPr>
        <p:grpSpPr>
          <a:xfrm>
            <a:off x="2417547" y="2053109"/>
            <a:ext cx="1905290" cy="3896841"/>
            <a:chOff x="1039044" y="1473060"/>
            <a:chExt cx="2329383" cy="4764228"/>
          </a:xfrm>
        </p:grpSpPr>
        <p:pic>
          <p:nvPicPr>
            <p:cNvPr id="144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039044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145" name="Picture 3" descr="E:\00 신규비즈니스_NewBM\00 전자영수증\## 한국인터넷진흥원\## 중간보고\전자영수증_화면\전자영수증_화면\03_SKT\01_리스트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1112009" y="1960887"/>
              <a:ext cx="2164665" cy="36188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3" name="그룹 152"/>
          <p:cNvGrpSpPr/>
          <p:nvPr/>
        </p:nvGrpSpPr>
        <p:grpSpPr>
          <a:xfrm>
            <a:off x="4385320" y="2053109"/>
            <a:ext cx="1905290" cy="3896841"/>
            <a:chOff x="1085925" y="1473060"/>
            <a:chExt cx="2329383" cy="4764228"/>
          </a:xfrm>
        </p:grpSpPr>
        <p:pic>
          <p:nvPicPr>
            <p:cNvPr id="154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085925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155" name="Picture 3" descr="E:\00 신규비즈니스_NewBM\00 전자영수증\## 한국인터넷진흥원\## 중간보고\전자영수증_화면\전자영수증_화면\03_SKT\01_리스트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1168415" y="1960889"/>
              <a:ext cx="2164665" cy="361882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9" name="Picture 3" descr="D:\hsyoon_work\160530_착수보고회발표자료\img\LG-CNS-healthcare-logo14072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17368" y="1755552"/>
            <a:ext cx="1014844" cy="232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Picture 7" descr="D:\hsyoon_work\101_PPT제안서\160307_전자영수증제안서\이미지\sk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19610" y="1678186"/>
            <a:ext cx="802626" cy="3159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그룹 160"/>
          <p:cNvGrpSpPr/>
          <p:nvPr/>
        </p:nvGrpSpPr>
        <p:grpSpPr>
          <a:xfrm>
            <a:off x="443930" y="2053109"/>
            <a:ext cx="1905290" cy="3896841"/>
            <a:chOff x="1111052" y="1473060"/>
            <a:chExt cx="2329383" cy="4764228"/>
          </a:xfrm>
        </p:grpSpPr>
        <p:grpSp>
          <p:nvGrpSpPr>
            <p:cNvPr id="162" name="그룹 27"/>
            <p:cNvGrpSpPr/>
            <p:nvPr/>
          </p:nvGrpSpPr>
          <p:grpSpPr>
            <a:xfrm>
              <a:off x="1913471" y="1586942"/>
              <a:ext cx="726955" cy="4449635"/>
              <a:chOff x="1425544" y="1925934"/>
              <a:chExt cx="647700" cy="3964518"/>
            </a:xfrm>
          </p:grpSpPr>
          <p:sp>
            <p:nvSpPr>
              <p:cNvPr id="165" name="Freeform 10"/>
              <p:cNvSpPr>
                <a:spLocks/>
              </p:cNvSpPr>
              <p:nvPr/>
            </p:nvSpPr>
            <p:spPr bwMode="auto">
              <a:xfrm>
                <a:off x="1559225" y="5481355"/>
                <a:ext cx="381926" cy="409097"/>
              </a:xfrm>
              <a:custGeom>
                <a:avLst/>
                <a:gdLst>
                  <a:gd name="T0" fmla="*/ 245 w 490"/>
                  <a:gd name="T1" fmla="*/ 0 h 489"/>
                  <a:gd name="T2" fmla="*/ 289 w 490"/>
                  <a:gd name="T3" fmla="*/ 4 h 489"/>
                  <a:gd name="T4" fmla="*/ 331 w 490"/>
                  <a:gd name="T5" fmla="*/ 16 h 489"/>
                  <a:gd name="T6" fmla="*/ 368 w 490"/>
                  <a:gd name="T7" fmla="*/ 34 h 489"/>
                  <a:gd name="T8" fmla="*/ 402 w 490"/>
                  <a:gd name="T9" fmla="*/ 57 h 489"/>
                  <a:gd name="T10" fmla="*/ 432 w 490"/>
                  <a:gd name="T11" fmla="*/ 87 h 489"/>
                  <a:gd name="T12" fmla="*/ 457 w 490"/>
                  <a:gd name="T13" fmla="*/ 121 h 489"/>
                  <a:gd name="T14" fmla="*/ 475 w 490"/>
                  <a:gd name="T15" fmla="*/ 160 h 489"/>
                  <a:gd name="T16" fmla="*/ 487 w 490"/>
                  <a:gd name="T17" fmla="*/ 201 h 489"/>
                  <a:gd name="T18" fmla="*/ 490 w 490"/>
                  <a:gd name="T19" fmla="*/ 244 h 489"/>
                  <a:gd name="T20" fmla="*/ 487 w 490"/>
                  <a:gd name="T21" fmla="*/ 289 h 489"/>
                  <a:gd name="T22" fmla="*/ 475 w 490"/>
                  <a:gd name="T23" fmla="*/ 330 h 489"/>
                  <a:gd name="T24" fmla="*/ 457 w 490"/>
                  <a:gd name="T25" fmla="*/ 369 h 489"/>
                  <a:gd name="T26" fmla="*/ 432 w 490"/>
                  <a:gd name="T27" fmla="*/ 403 h 489"/>
                  <a:gd name="T28" fmla="*/ 402 w 490"/>
                  <a:gd name="T29" fmla="*/ 431 h 489"/>
                  <a:gd name="T30" fmla="*/ 368 w 490"/>
                  <a:gd name="T31" fmla="*/ 456 h 489"/>
                  <a:gd name="T32" fmla="*/ 331 w 490"/>
                  <a:gd name="T33" fmla="*/ 474 h 489"/>
                  <a:gd name="T34" fmla="*/ 289 w 490"/>
                  <a:gd name="T35" fmla="*/ 486 h 489"/>
                  <a:gd name="T36" fmla="*/ 245 w 490"/>
                  <a:gd name="T37" fmla="*/ 489 h 489"/>
                  <a:gd name="T38" fmla="*/ 200 w 490"/>
                  <a:gd name="T39" fmla="*/ 486 h 489"/>
                  <a:gd name="T40" fmla="*/ 159 w 490"/>
                  <a:gd name="T41" fmla="*/ 474 h 489"/>
                  <a:gd name="T42" fmla="*/ 122 w 490"/>
                  <a:gd name="T43" fmla="*/ 456 h 489"/>
                  <a:gd name="T44" fmla="*/ 88 w 490"/>
                  <a:gd name="T45" fmla="*/ 431 h 489"/>
                  <a:gd name="T46" fmla="*/ 58 w 490"/>
                  <a:gd name="T47" fmla="*/ 403 h 489"/>
                  <a:gd name="T48" fmla="*/ 34 w 490"/>
                  <a:gd name="T49" fmla="*/ 369 h 489"/>
                  <a:gd name="T50" fmla="*/ 15 w 490"/>
                  <a:gd name="T51" fmla="*/ 330 h 489"/>
                  <a:gd name="T52" fmla="*/ 5 w 490"/>
                  <a:gd name="T53" fmla="*/ 289 h 489"/>
                  <a:gd name="T54" fmla="*/ 0 w 490"/>
                  <a:gd name="T55" fmla="*/ 244 h 489"/>
                  <a:gd name="T56" fmla="*/ 5 w 490"/>
                  <a:gd name="T57" fmla="*/ 201 h 489"/>
                  <a:gd name="T58" fmla="*/ 15 w 490"/>
                  <a:gd name="T59" fmla="*/ 160 h 489"/>
                  <a:gd name="T60" fmla="*/ 34 w 490"/>
                  <a:gd name="T61" fmla="*/ 121 h 489"/>
                  <a:gd name="T62" fmla="*/ 58 w 490"/>
                  <a:gd name="T63" fmla="*/ 87 h 489"/>
                  <a:gd name="T64" fmla="*/ 88 w 490"/>
                  <a:gd name="T65" fmla="*/ 57 h 489"/>
                  <a:gd name="T66" fmla="*/ 122 w 490"/>
                  <a:gd name="T67" fmla="*/ 34 h 489"/>
                  <a:gd name="T68" fmla="*/ 159 w 490"/>
                  <a:gd name="T69" fmla="*/ 16 h 489"/>
                  <a:gd name="T70" fmla="*/ 200 w 490"/>
                  <a:gd name="T71" fmla="*/ 4 h 489"/>
                  <a:gd name="T72" fmla="*/ 245 w 490"/>
                  <a:gd name="T7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90" h="489">
                    <a:moveTo>
                      <a:pt x="245" y="0"/>
                    </a:moveTo>
                    <a:lnTo>
                      <a:pt x="289" y="4"/>
                    </a:lnTo>
                    <a:lnTo>
                      <a:pt x="331" y="16"/>
                    </a:lnTo>
                    <a:lnTo>
                      <a:pt x="368" y="34"/>
                    </a:lnTo>
                    <a:lnTo>
                      <a:pt x="402" y="57"/>
                    </a:lnTo>
                    <a:lnTo>
                      <a:pt x="432" y="87"/>
                    </a:lnTo>
                    <a:lnTo>
                      <a:pt x="457" y="121"/>
                    </a:lnTo>
                    <a:lnTo>
                      <a:pt x="475" y="160"/>
                    </a:lnTo>
                    <a:lnTo>
                      <a:pt x="487" y="201"/>
                    </a:lnTo>
                    <a:lnTo>
                      <a:pt x="490" y="244"/>
                    </a:lnTo>
                    <a:lnTo>
                      <a:pt x="487" y="289"/>
                    </a:lnTo>
                    <a:lnTo>
                      <a:pt x="475" y="330"/>
                    </a:lnTo>
                    <a:lnTo>
                      <a:pt x="457" y="369"/>
                    </a:lnTo>
                    <a:lnTo>
                      <a:pt x="432" y="403"/>
                    </a:lnTo>
                    <a:lnTo>
                      <a:pt x="402" y="431"/>
                    </a:lnTo>
                    <a:lnTo>
                      <a:pt x="368" y="456"/>
                    </a:lnTo>
                    <a:lnTo>
                      <a:pt x="331" y="474"/>
                    </a:lnTo>
                    <a:lnTo>
                      <a:pt x="289" y="486"/>
                    </a:lnTo>
                    <a:lnTo>
                      <a:pt x="245" y="489"/>
                    </a:lnTo>
                    <a:lnTo>
                      <a:pt x="200" y="486"/>
                    </a:lnTo>
                    <a:lnTo>
                      <a:pt x="159" y="474"/>
                    </a:lnTo>
                    <a:lnTo>
                      <a:pt x="122" y="456"/>
                    </a:lnTo>
                    <a:lnTo>
                      <a:pt x="88" y="431"/>
                    </a:lnTo>
                    <a:lnTo>
                      <a:pt x="58" y="403"/>
                    </a:lnTo>
                    <a:lnTo>
                      <a:pt x="34" y="369"/>
                    </a:lnTo>
                    <a:lnTo>
                      <a:pt x="15" y="330"/>
                    </a:lnTo>
                    <a:lnTo>
                      <a:pt x="5" y="289"/>
                    </a:lnTo>
                    <a:lnTo>
                      <a:pt x="0" y="244"/>
                    </a:lnTo>
                    <a:lnTo>
                      <a:pt x="5" y="201"/>
                    </a:lnTo>
                    <a:lnTo>
                      <a:pt x="15" y="160"/>
                    </a:lnTo>
                    <a:lnTo>
                      <a:pt x="34" y="121"/>
                    </a:lnTo>
                    <a:lnTo>
                      <a:pt x="58" y="87"/>
                    </a:lnTo>
                    <a:lnTo>
                      <a:pt x="88" y="57"/>
                    </a:lnTo>
                    <a:lnTo>
                      <a:pt x="122" y="34"/>
                    </a:lnTo>
                    <a:lnTo>
                      <a:pt x="159" y="16"/>
                    </a:lnTo>
                    <a:lnTo>
                      <a:pt x="200" y="4"/>
                    </a:ln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  <p:sp>
            <p:nvSpPr>
              <p:cNvPr id="166" name="Freeform 11"/>
              <p:cNvSpPr>
                <a:spLocks/>
              </p:cNvSpPr>
              <p:nvPr/>
            </p:nvSpPr>
            <p:spPr bwMode="auto">
              <a:xfrm>
                <a:off x="1425544" y="1925934"/>
                <a:ext cx="388938" cy="140008"/>
              </a:xfrm>
              <a:custGeom>
                <a:avLst/>
                <a:gdLst>
                  <a:gd name="T0" fmla="*/ 82 w 489"/>
                  <a:gd name="T1" fmla="*/ 0 h 163"/>
                  <a:gd name="T2" fmla="*/ 408 w 489"/>
                  <a:gd name="T3" fmla="*/ 0 h 163"/>
                  <a:gd name="T4" fmla="*/ 433 w 489"/>
                  <a:gd name="T5" fmla="*/ 4 h 163"/>
                  <a:gd name="T6" fmla="*/ 457 w 489"/>
                  <a:gd name="T7" fmla="*/ 16 h 163"/>
                  <a:gd name="T8" fmla="*/ 475 w 489"/>
                  <a:gd name="T9" fmla="*/ 34 h 163"/>
                  <a:gd name="T10" fmla="*/ 485 w 489"/>
                  <a:gd name="T11" fmla="*/ 56 h 163"/>
                  <a:gd name="T12" fmla="*/ 489 w 489"/>
                  <a:gd name="T13" fmla="*/ 82 h 163"/>
                  <a:gd name="T14" fmla="*/ 485 w 489"/>
                  <a:gd name="T15" fmla="*/ 108 h 163"/>
                  <a:gd name="T16" fmla="*/ 475 w 489"/>
                  <a:gd name="T17" fmla="*/ 130 h 163"/>
                  <a:gd name="T18" fmla="*/ 457 w 489"/>
                  <a:gd name="T19" fmla="*/ 148 h 163"/>
                  <a:gd name="T20" fmla="*/ 433 w 489"/>
                  <a:gd name="T21" fmla="*/ 159 h 163"/>
                  <a:gd name="T22" fmla="*/ 408 w 489"/>
                  <a:gd name="T23" fmla="*/ 163 h 163"/>
                  <a:gd name="T24" fmla="*/ 82 w 489"/>
                  <a:gd name="T25" fmla="*/ 163 h 163"/>
                  <a:gd name="T26" fmla="*/ 56 w 489"/>
                  <a:gd name="T27" fmla="*/ 159 h 163"/>
                  <a:gd name="T28" fmla="*/ 34 w 489"/>
                  <a:gd name="T29" fmla="*/ 148 h 163"/>
                  <a:gd name="T30" fmla="*/ 16 w 489"/>
                  <a:gd name="T31" fmla="*/ 130 h 163"/>
                  <a:gd name="T32" fmla="*/ 4 w 489"/>
                  <a:gd name="T33" fmla="*/ 108 h 163"/>
                  <a:gd name="T34" fmla="*/ 0 w 489"/>
                  <a:gd name="T35" fmla="*/ 82 h 163"/>
                  <a:gd name="T36" fmla="*/ 4 w 489"/>
                  <a:gd name="T37" fmla="*/ 56 h 163"/>
                  <a:gd name="T38" fmla="*/ 16 w 489"/>
                  <a:gd name="T39" fmla="*/ 34 h 163"/>
                  <a:gd name="T40" fmla="*/ 34 w 489"/>
                  <a:gd name="T41" fmla="*/ 16 h 163"/>
                  <a:gd name="T42" fmla="*/ 56 w 489"/>
                  <a:gd name="T43" fmla="*/ 4 h 163"/>
                  <a:gd name="T44" fmla="*/ 82 w 489"/>
                  <a:gd name="T4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9" h="163">
                    <a:moveTo>
                      <a:pt x="82" y="0"/>
                    </a:moveTo>
                    <a:lnTo>
                      <a:pt x="408" y="0"/>
                    </a:lnTo>
                    <a:lnTo>
                      <a:pt x="433" y="4"/>
                    </a:lnTo>
                    <a:lnTo>
                      <a:pt x="457" y="16"/>
                    </a:lnTo>
                    <a:lnTo>
                      <a:pt x="475" y="34"/>
                    </a:lnTo>
                    <a:lnTo>
                      <a:pt x="485" y="56"/>
                    </a:lnTo>
                    <a:lnTo>
                      <a:pt x="489" y="82"/>
                    </a:lnTo>
                    <a:lnTo>
                      <a:pt x="485" y="108"/>
                    </a:lnTo>
                    <a:lnTo>
                      <a:pt x="475" y="130"/>
                    </a:lnTo>
                    <a:lnTo>
                      <a:pt x="457" y="148"/>
                    </a:lnTo>
                    <a:lnTo>
                      <a:pt x="433" y="159"/>
                    </a:lnTo>
                    <a:lnTo>
                      <a:pt x="408" y="163"/>
                    </a:lnTo>
                    <a:lnTo>
                      <a:pt x="82" y="163"/>
                    </a:lnTo>
                    <a:lnTo>
                      <a:pt x="56" y="159"/>
                    </a:lnTo>
                    <a:lnTo>
                      <a:pt x="34" y="148"/>
                    </a:lnTo>
                    <a:lnTo>
                      <a:pt x="16" y="130"/>
                    </a:lnTo>
                    <a:lnTo>
                      <a:pt x="4" y="108"/>
                    </a:lnTo>
                    <a:lnTo>
                      <a:pt x="0" y="82"/>
                    </a:lnTo>
                    <a:lnTo>
                      <a:pt x="4" y="56"/>
                    </a:lnTo>
                    <a:lnTo>
                      <a:pt x="16" y="34"/>
                    </a:lnTo>
                    <a:lnTo>
                      <a:pt x="34" y="16"/>
                    </a:lnTo>
                    <a:lnTo>
                      <a:pt x="56" y="4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  <p:sp>
            <p:nvSpPr>
              <p:cNvPr id="167" name="Freeform 12"/>
              <p:cNvSpPr>
                <a:spLocks/>
              </p:cNvSpPr>
              <p:nvPr/>
            </p:nvSpPr>
            <p:spPr bwMode="auto">
              <a:xfrm>
                <a:off x="1879569" y="1925934"/>
                <a:ext cx="193675" cy="140008"/>
              </a:xfrm>
              <a:custGeom>
                <a:avLst/>
                <a:gdLst>
                  <a:gd name="T0" fmla="*/ 82 w 245"/>
                  <a:gd name="T1" fmla="*/ 0 h 163"/>
                  <a:gd name="T2" fmla="*/ 163 w 245"/>
                  <a:gd name="T3" fmla="*/ 0 h 163"/>
                  <a:gd name="T4" fmla="*/ 190 w 245"/>
                  <a:gd name="T5" fmla="*/ 4 h 163"/>
                  <a:gd name="T6" fmla="*/ 212 w 245"/>
                  <a:gd name="T7" fmla="*/ 16 h 163"/>
                  <a:gd name="T8" fmla="*/ 228 w 245"/>
                  <a:gd name="T9" fmla="*/ 34 h 163"/>
                  <a:gd name="T10" fmla="*/ 240 w 245"/>
                  <a:gd name="T11" fmla="*/ 56 h 163"/>
                  <a:gd name="T12" fmla="*/ 245 w 245"/>
                  <a:gd name="T13" fmla="*/ 82 h 163"/>
                  <a:gd name="T14" fmla="*/ 240 w 245"/>
                  <a:gd name="T15" fmla="*/ 108 h 163"/>
                  <a:gd name="T16" fmla="*/ 228 w 245"/>
                  <a:gd name="T17" fmla="*/ 130 h 163"/>
                  <a:gd name="T18" fmla="*/ 212 w 245"/>
                  <a:gd name="T19" fmla="*/ 148 h 163"/>
                  <a:gd name="T20" fmla="*/ 190 w 245"/>
                  <a:gd name="T21" fmla="*/ 159 h 163"/>
                  <a:gd name="T22" fmla="*/ 163 w 245"/>
                  <a:gd name="T23" fmla="*/ 163 h 163"/>
                  <a:gd name="T24" fmla="*/ 82 w 245"/>
                  <a:gd name="T25" fmla="*/ 163 h 163"/>
                  <a:gd name="T26" fmla="*/ 56 w 245"/>
                  <a:gd name="T27" fmla="*/ 159 h 163"/>
                  <a:gd name="T28" fmla="*/ 34 w 245"/>
                  <a:gd name="T29" fmla="*/ 148 h 163"/>
                  <a:gd name="T30" fmla="*/ 16 w 245"/>
                  <a:gd name="T31" fmla="*/ 130 h 163"/>
                  <a:gd name="T32" fmla="*/ 4 w 245"/>
                  <a:gd name="T33" fmla="*/ 108 h 163"/>
                  <a:gd name="T34" fmla="*/ 0 w 245"/>
                  <a:gd name="T35" fmla="*/ 82 h 163"/>
                  <a:gd name="T36" fmla="*/ 4 w 245"/>
                  <a:gd name="T37" fmla="*/ 56 h 163"/>
                  <a:gd name="T38" fmla="*/ 16 w 245"/>
                  <a:gd name="T39" fmla="*/ 34 h 163"/>
                  <a:gd name="T40" fmla="*/ 34 w 245"/>
                  <a:gd name="T41" fmla="*/ 16 h 163"/>
                  <a:gd name="T42" fmla="*/ 56 w 245"/>
                  <a:gd name="T43" fmla="*/ 4 h 163"/>
                  <a:gd name="T44" fmla="*/ 82 w 245"/>
                  <a:gd name="T45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45" h="163">
                    <a:moveTo>
                      <a:pt x="82" y="0"/>
                    </a:moveTo>
                    <a:lnTo>
                      <a:pt x="163" y="0"/>
                    </a:lnTo>
                    <a:lnTo>
                      <a:pt x="190" y="4"/>
                    </a:lnTo>
                    <a:lnTo>
                      <a:pt x="212" y="16"/>
                    </a:lnTo>
                    <a:lnTo>
                      <a:pt x="228" y="34"/>
                    </a:lnTo>
                    <a:lnTo>
                      <a:pt x="240" y="56"/>
                    </a:lnTo>
                    <a:lnTo>
                      <a:pt x="245" y="82"/>
                    </a:lnTo>
                    <a:lnTo>
                      <a:pt x="240" y="108"/>
                    </a:lnTo>
                    <a:lnTo>
                      <a:pt x="228" y="130"/>
                    </a:lnTo>
                    <a:lnTo>
                      <a:pt x="212" y="148"/>
                    </a:lnTo>
                    <a:lnTo>
                      <a:pt x="190" y="159"/>
                    </a:lnTo>
                    <a:lnTo>
                      <a:pt x="163" y="163"/>
                    </a:lnTo>
                    <a:lnTo>
                      <a:pt x="82" y="163"/>
                    </a:lnTo>
                    <a:lnTo>
                      <a:pt x="56" y="159"/>
                    </a:lnTo>
                    <a:lnTo>
                      <a:pt x="34" y="148"/>
                    </a:lnTo>
                    <a:lnTo>
                      <a:pt x="16" y="130"/>
                    </a:lnTo>
                    <a:lnTo>
                      <a:pt x="4" y="108"/>
                    </a:lnTo>
                    <a:lnTo>
                      <a:pt x="0" y="82"/>
                    </a:lnTo>
                    <a:lnTo>
                      <a:pt x="4" y="56"/>
                    </a:lnTo>
                    <a:lnTo>
                      <a:pt x="16" y="34"/>
                    </a:lnTo>
                    <a:lnTo>
                      <a:pt x="34" y="16"/>
                    </a:lnTo>
                    <a:lnTo>
                      <a:pt x="56" y="4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262B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dirty="0">
                  <a:latin typeface="Eras Bold ITC" panose="020B0907030504020204" pitchFamily="34" charset="0"/>
                </a:endParaRPr>
              </a:p>
            </p:txBody>
          </p:sp>
        </p:grpSp>
        <p:pic>
          <p:nvPicPr>
            <p:cNvPr id="163" name="Picture 4" descr="갤럭시 s7 mockup에 대한 이미지 검색결과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111052" y="1473060"/>
              <a:ext cx="2329383" cy="4764228"/>
            </a:xfrm>
            <a:prstGeom prst="rect">
              <a:avLst/>
            </a:prstGeom>
            <a:noFill/>
          </p:spPr>
        </p:pic>
        <p:pic>
          <p:nvPicPr>
            <p:cNvPr id="164" name="Picture 2" descr="E:\00 신규비즈니스_NewBM\00 전자영수증\## 한국인터넷진흥원\비씨_광고_2.png"/>
            <p:cNvPicPr>
              <a:picLocks noChangeAspect="1" noChangeArrowheads="1"/>
            </p:cNvPicPr>
            <p:nvPr/>
          </p:nvPicPr>
          <p:blipFill>
            <a:blip r:embed="rId8" cstate="print"/>
            <a:srcRect b="3870"/>
            <a:stretch>
              <a:fillRect/>
            </a:stretch>
          </p:blipFill>
          <p:spPr bwMode="auto">
            <a:xfrm>
              <a:off x="1202074" y="1960265"/>
              <a:ext cx="2130177" cy="3640436"/>
            </a:xfrm>
            <a:prstGeom prst="rect">
              <a:avLst/>
            </a:prstGeom>
            <a:noFill/>
          </p:spPr>
        </p:pic>
      </p:grpSp>
      <p:grpSp>
        <p:nvGrpSpPr>
          <p:cNvPr id="168" name="그룹 167"/>
          <p:cNvGrpSpPr/>
          <p:nvPr/>
        </p:nvGrpSpPr>
        <p:grpSpPr>
          <a:xfrm>
            <a:off x="1013675" y="1742629"/>
            <a:ext cx="735326" cy="241548"/>
            <a:chOff x="5143500" y="2254321"/>
            <a:chExt cx="807763" cy="265343"/>
          </a:xfrm>
        </p:grpSpPr>
        <p:pic>
          <p:nvPicPr>
            <p:cNvPr id="169" name="Picture 2" descr="http://www.sisaweek.com/news/photo/201509/51618_33167_1017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43500" y="2254321"/>
              <a:ext cx="339374" cy="252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0" name="Picture 2" descr="E:\00 신규비즈니스_NewBM\00 전자영수증\## KT_클립\클립가이드\KT_Wallet_Android_Guideline_v7.3_160212\png\slidingmenu_logo.png"/>
            <p:cNvPicPr>
              <a:picLocks noChangeAspect="1" noChangeArrowheads="1"/>
            </p:cNvPicPr>
            <p:nvPr/>
          </p:nvPicPr>
          <p:blipFill>
            <a:blip r:embed="rId10" cstate="print"/>
            <a:stretch>
              <a:fillRect/>
            </a:stretch>
          </p:blipFill>
          <p:spPr bwMode="auto">
            <a:xfrm>
              <a:off x="5523954" y="2255928"/>
              <a:ext cx="427309" cy="26373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95429" y="2824058"/>
            <a:ext cx="1663831" cy="54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6614" y="4978672"/>
            <a:ext cx="1663831" cy="54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12" cstate="print"/>
          <a:srcRect b="27851"/>
          <a:stretch>
            <a:fillRect/>
          </a:stretch>
        </p:blipFill>
        <p:spPr bwMode="auto">
          <a:xfrm>
            <a:off x="2503068" y="2810517"/>
            <a:ext cx="1723876" cy="39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TextBox 49"/>
          <p:cNvSpPr txBox="1"/>
          <p:nvPr/>
        </p:nvSpPr>
        <p:spPr>
          <a:xfrm>
            <a:off x="1224996" y="3256230"/>
            <a:ext cx="88326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233788" y="3601894"/>
            <a:ext cx="88326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270264" y="3403122"/>
            <a:ext cx="883261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r"/>
            <a:r>
              <a:rPr lang="ko-KR" altLang="en-US" sz="600" b="1" smtClean="0">
                <a:latin typeface="Eras Bold ITC" panose="020B0907030504020204" pitchFamily="34" charset="0"/>
              </a:rPr>
              <a:t>울산시설관리공단</a:t>
            </a:r>
            <a:endParaRPr lang="ko-KR" altLang="en-US" sz="600" b="1" dirty="0">
              <a:latin typeface="Eras Bold ITC" panose="020B0907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12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8352234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3.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특장점 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- ⑧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검증된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서비스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3930884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정부의 전자영수증  지원 사업 자로  선정</a:t>
            </a:r>
          </a:p>
        </p:txBody>
      </p:sp>
      <p:grpSp>
        <p:nvGrpSpPr>
          <p:cNvPr id="61" name="그룹 60"/>
          <p:cNvGrpSpPr/>
          <p:nvPr/>
        </p:nvGrpSpPr>
        <p:grpSpPr>
          <a:xfrm>
            <a:off x="378981" y="1340768"/>
            <a:ext cx="9733071" cy="4926361"/>
            <a:chOff x="378981" y="1340768"/>
            <a:chExt cx="9733071" cy="4926361"/>
          </a:xfrm>
        </p:grpSpPr>
        <p:grpSp>
          <p:nvGrpSpPr>
            <p:cNvPr id="43" name="그룹 19"/>
            <p:cNvGrpSpPr/>
            <p:nvPr/>
          </p:nvGrpSpPr>
          <p:grpSpPr>
            <a:xfrm>
              <a:off x="378981" y="1340768"/>
              <a:ext cx="4437484" cy="4926361"/>
              <a:chOff x="485200" y="1648961"/>
              <a:chExt cx="3854337" cy="4349195"/>
            </a:xfrm>
          </p:grpSpPr>
          <p:pic>
            <p:nvPicPr>
              <p:cNvPr id="56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5200" y="1648961"/>
                <a:ext cx="2628000" cy="3354206"/>
              </a:xfrm>
              <a:prstGeom prst="rect">
                <a:avLst/>
              </a:prstGeom>
              <a:ln>
                <a:noFill/>
              </a:ln>
              <a:effectLst>
                <a:outerShdw blurRad="127000" algn="tl" rotWithShape="0">
                  <a:srgbClr val="000000">
                    <a:alpha val="30000"/>
                  </a:srgbClr>
                </a:outerShdw>
              </a:effectLst>
            </p:spPr>
          </p:pic>
          <p:pic>
            <p:nvPicPr>
              <p:cNvPr id="57" name="Picture 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b="1989"/>
              <a:stretch>
                <a:fillRect/>
              </a:stretch>
            </p:blipFill>
            <p:spPr bwMode="auto">
              <a:xfrm>
                <a:off x="856276" y="1926115"/>
                <a:ext cx="2620381" cy="3528392"/>
              </a:xfrm>
              <a:prstGeom prst="rect">
                <a:avLst/>
              </a:prstGeom>
              <a:ln>
                <a:noFill/>
              </a:ln>
              <a:effectLst>
                <a:outerShdw blurRad="127000" algn="tl" rotWithShape="0">
                  <a:srgbClr val="000000">
                    <a:alpha val="30000"/>
                  </a:srgbClr>
                </a:outerShdw>
              </a:effectLst>
            </p:spPr>
          </p:pic>
          <p:pic>
            <p:nvPicPr>
              <p:cNvPr id="58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182493" y="2119380"/>
                <a:ext cx="2628000" cy="3555752"/>
              </a:xfrm>
              <a:prstGeom prst="rect">
                <a:avLst/>
              </a:prstGeom>
              <a:ln>
                <a:noFill/>
              </a:ln>
              <a:effectLst>
                <a:outerShdw blurRad="127000" algn="tl" rotWithShape="0">
                  <a:srgbClr val="000000">
                    <a:alpha val="30000"/>
                  </a:srgbClr>
                </a:outerShdw>
              </a:effectLst>
            </p:spPr>
          </p:pic>
          <p:pic>
            <p:nvPicPr>
              <p:cNvPr id="59" name="Picture 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79908" y="2507716"/>
                <a:ext cx="2859629" cy="3490440"/>
              </a:xfrm>
              <a:prstGeom prst="rect">
                <a:avLst/>
              </a:prstGeom>
              <a:ln>
                <a:noFill/>
              </a:ln>
              <a:effectLst>
                <a:outerShdw blurRad="127000" algn="tl" rotWithShape="0">
                  <a:srgbClr val="000000">
                    <a:alpha val="30000"/>
                  </a:srgbClr>
                </a:outerShdw>
              </a:effectLst>
            </p:spPr>
          </p:pic>
        </p:grpSp>
        <p:grpSp>
          <p:nvGrpSpPr>
            <p:cNvPr id="45" name="그룹 25"/>
            <p:cNvGrpSpPr/>
            <p:nvPr/>
          </p:nvGrpSpPr>
          <p:grpSpPr>
            <a:xfrm>
              <a:off x="5074802" y="2276872"/>
              <a:ext cx="5037250" cy="1551870"/>
              <a:chOff x="4844338" y="2302334"/>
              <a:chExt cx="4931654" cy="1551870"/>
            </a:xfrm>
          </p:grpSpPr>
          <p:sp>
            <p:nvSpPr>
              <p:cNvPr id="53" name="직사각형 52"/>
              <p:cNvSpPr/>
              <p:nvPr/>
            </p:nvSpPr>
            <p:spPr>
              <a:xfrm>
                <a:off x="4844338" y="2816659"/>
                <a:ext cx="4619641" cy="38472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r>
                  <a:rPr lang="en-US" altLang="ko-KR" sz="1000" dirty="0">
                    <a:latin typeface="Eras Bold ITC" panose="020B0907030504020204" pitchFamily="34" charset="0"/>
                  </a:rPr>
                  <a:t>[MBC </a:t>
                </a:r>
                <a:r>
                  <a:rPr lang="ko-KR" altLang="en-US" sz="1000" dirty="0">
                    <a:latin typeface="Eras Bold ITC" panose="020B0907030504020204" pitchFamily="34" charset="0"/>
                  </a:rPr>
                  <a:t>뉴스</a:t>
                </a:r>
                <a:r>
                  <a:rPr lang="en-US" altLang="ko-KR" sz="1000" dirty="0">
                    <a:latin typeface="Eras Bold ITC" panose="020B0907030504020204" pitchFamily="34" charset="0"/>
                  </a:rPr>
                  <a:t>] </a:t>
                </a:r>
                <a:r>
                  <a:rPr lang="ko-KR" altLang="en-US" sz="1000" dirty="0">
                    <a:latin typeface="Eras Bold ITC" panose="020B0907030504020204" pitchFamily="34" charset="0"/>
                  </a:rPr>
                  <a:t>버려지는 종이 영수증 줄고 전자 영수증 는다 </a:t>
                </a:r>
                <a:r>
                  <a:rPr lang="en-US" altLang="ko-KR" sz="1000" dirty="0">
                    <a:latin typeface="Eras Bold ITC" panose="020B0907030504020204" pitchFamily="34" charset="0"/>
                  </a:rPr>
                  <a:t>2017.01.19 </a:t>
                </a:r>
              </a:p>
              <a:p>
                <a:r>
                  <a:rPr lang="en-US" altLang="ko-KR" sz="900" dirty="0">
                    <a:solidFill>
                      <a:srgbClr val="038E90"/>
                    </a:solidFill>
                    <a:latin typeface="Eras Bold ITC" panose="020B0907030504020204" pitchFamily="34" charset="0"/>
                  </a:rPr>
                  <a:t>http://imnews.imbc.com/replay/2017/nwdesk/article/4206328_21408.html </a:t>
                </a:r>
                <a:endParaRPr lang="ko-KR" altLang="en-US" sz="900" dirty="0">
                  <a:solidFill>
                    <a:srgbClr val="038E90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4844338" y="2302334"/>
                <a:ext cx="4476128" cy="384721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r>
                  <a:rPr lang="en-US" altLang="ko-KR" sz="1000" dirty="0" smtClean="0">
                    <a:latin typeface="Eras Bold ITC" panose="020B0907030504020204" pitchFamily="34" charset="0"/>
                  </a:rPr>
                  <a:t>[KBS </a:t>
                </a:r>
                <a:r>
                  <a:rPr lang="ko-KR" altLang="en-US" sz="1000" dirty="0">
                    <a:latin typeface="Eras Bold ITC" panose="020B0907030504020204" pitchFamily="34" charset="0"/>
                  </a:rPr>
                  <a:t>뉴스</a:t>
                </a:r>
                <a:r>
                  <a:rPr lang="en-US" altLang="ko-KR" sz="1000" dirty="0">
                    <a:latin typeface="Eras Bold ITC" panose="020B0907030504020204" pitchFamily="34" charset="0"/>
                  </a:rPr>
                  <a:t>] 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전자영수증 확대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…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비용 절감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·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환경 보호 기대 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2017.03.15 </a:t>
                </a:r>
                <a:endParaRPr lang="en-US" altLang="ko-KR" sz="1000" dirty="0">
                  <a:latin typeface="Eras Bold ITC" panose="020B0907030504020204" pitchFamily="34" charset="0"/>
                </a:endParaRPr>
              </a:p>
              <a:p>
                <a:r>
                  <a:rPr lang="en-US" altLang="ko-KR" sz="900" dirty="0">
                    <a:solidFill>
                      <a:srgbClr val="038E90"/>
                    </a:solidFill>
                    <a:latin typeface="Eras Bold ITC" panose="020B0907030504020204" pitchFamily="34" charset="0"/>
                  </a:rPr>
                  <a:t>http</a:t>
                </a:r>
                <a:r>
                  <a:rPr lang="en-US" altLang="ko-KR" sz="900" dirty="0" smtClean="0">
                    <a:solidFill>
                      <a:srgbClr val="038E90"/>
                    </a:solidFill>
                    <a:latin typeface="Eras Bold ITC" panose="020B0907030504020204" pitchFamily="34" charset="0"/>
                  </a:rPr>
                  <a:t>:// http://news.kbs.co.kr/news/view.do?ncd=3445423&amp;ref=A</a:t>
                </a:r>
                <a:endParaRPr lang="ko-KR" altLang="en-US" sz="900" dirty="0">
                  <a:solidFill>
                    <a:srgbClr val="038E90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55" name="직사각형 54"/>
              <p:cNvSpPr/>
              <p:nvPr/>
            </p:nvSpPr>
            <p:spPr>
              <a:xfrm>
                <a:off x="4844338" y="3330984"/>
                <a:ext cx="4931654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r>
                  <a:rPr lang="en-US" altLang="ko-KR" sz="1000" dirty="0" smtClean="0">
                    <a:latin typeface="Eras Bold ITC" panose="020B0907030504020204" pitchFamily="34" charset="0"/>
                  </a:rPr>
                  <a:t>[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머니투데이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] 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전자영수증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’2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억 건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’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돌파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 …7</a:t>
                </a:r>
                <a:r>
                  <a:rPr lang="ko-KR" altLang="en-US" sz="1000" dirty="0" smtClean="0">
                    <a:latin typeface="Eras Bold ITC" panose="020B0907030504020204" pitchFamily="34" charset="0"/>
                  </a:rPr>
                  <a:t>월부터 아이폰서도 발급</a:t>
                </a:r>
                <a:r>
                  <a:rPr lang="en-US" altLang="ko-KR" sz="1000" dirty="0" smtClean="0">
                    <a:latin typeface="Eras Bold ITC" panose="020B0907030504020204" pitchFamily="34" charset="0"/>
                  </a:rPr>
                  <a:t>2017.03.20 </a:t>
                </a:r>
                <a:endParaRPr lang="en-US" altLang="ko-KR" sz="1000" dirty="0">
                  <a:latin typeface="Eras Bold ITC" panose="020B0907030504020204" pitchFamily="34" charset="0"/>
                </a:endParaRPr>
              </a:p>
              <a:p>
                <a:r>
                  <a:rPr lang="en-US" altLang="ko-KR" sz="900" dirty="0" smtClean="0">
                    <a:solidFill>
                      <a:srgbClr val="038E90"/>
                    </a:solidFill>
                    <a:latin typeface="Eras Bold ITC" panose="020B0907030504020204" pitchFamily="34" charset="0"/>
                  </a:rPr>
                  <a:t>http://www.mt.co.kr/view/mtview.php?type=1&amp;no=2017031608085634409&amp;outlink=1</a:t>
                </a:r>
                <a:endParaRPr lang="ko-KR" altLang="en-US" sz="900" dirty="0">
                  <a:solidFill>
                    <a:srgbClr val="038E90"/>
                  </a:solidFill>
                  <a:latin typeface="Eras Bold ITC" panose="020B0907030504020204" pitchFamily="34" charset="0"/>
                </a:endParaRPr>
              </a:p>
            </p:txBody>
          </p:sp>
        </p:grpSp>
        <p:grpSp>
          <p:nvGrpSpPr>
            <p:cNvPr id="46" name="그룹 27"/>
            <p:cNvGrpSpPr/>
            <p:nvPr/>
          </p:nvGrpSpPr>
          <p:grpSpPr>
            <a:xfrm>
              <a:off x="5074802" y="4057208"/>
              <a:ext cx="4814065" cy="2108096"/>
              <a:chOff x="4869483" y="4129216"/>
              <a:chExt cx="4713148" cy="2108096"/>
            </a:xfrm>
          </p:grpSpPr>
          <p:sp>
            <p:nvSpPr>
              <p:cNvPr id="47" name="모서리가 둥근 직사각형 46"/>
              <p:cNvSpPr/>
              <p:nvPr/>
            </p:nvSpPr>
            <p:spPr>
              <a:xfrm>
                <a:off x="4869483" y="4129216"/>
                <a:ext cx="4713148" cy="2108096"/>
              </a:xfrm>
              <a:prstGeom prst="roundRect">
                <a:avLst>
                  <a:gd name="adj" fmla="val 10210"/>
                </a:avLst>
              </a:prstGeom>
              <a:solidFill>
                <a:schemeClr val="bg1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solidFill>
                    <a:srgbClr val="192C67"/>
                  </a:solidFill>
                  <a:latin typeface="Eras Bold ITC" panose="020B0907030504020204" pitchFamily="34" charset="0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4904057" y="5145000"/>
                <a:ext cx="4644000" cy="938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2200"/>
                  </a:lnSpc>
                </a:pPr>
                <a:r>
                  <a:rPr lang="ko-KR" altLang="en-US" sz="1100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  <a:t>종이영수증의 문제점을 해소하고 편리한 소비생활 도모와 전자거래 관련 </a:t>
                </a:r>
                <a:r>
                  <a:rPr lang="en-US" altLang="ko-KR" sz="1100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  <a:t/>
                </a:r>
                <a:br>
                  <a:rPr lang="en-US" altLang="ko-KR" sz="1100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</a:br>
                <a:r>
                  <a:rPr lang="ko-KR" altLang="en-US" sz="1100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  <a:t>서비스 발굴 및 </a:t>
                </a:r>
                <a:r>
                  <a:rPr lang="ko-KR" altLang="en-US" sz="1100" u="sng" spc="-50" dirty="0" smtClean="0">
                    <a:solidFill>
                      <a:srgbClr val="F24A4A"/>
                    </a:solidFill>
                    <a:latin typeface="Eras Bold ITC" panose="020B0907030504020204" pitchFamily="34" charset="0"/>
                  </a:rPr>
                  <a:t>세제지원 방안 </a:t>
                </a:r>
                <a:r>
                  <a:rPr lang="ko-KR" altLang="en-US" sz="1100" u="sng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  <a:t>등을 위한  </a:t>
                </a:r>
                <a:r>
                  <a:rPr lang="en-US" altLang="ko-KR" sz="1100" u="sng" spc="-50" dirty="0" smtClean="0">
                    <a:solidFill>
                      <a:srgbClr val="127ABA"/>
                    </a:solidFill>
                    <a:latin typeface="Eras Bold ITC" panose="020B0907030504020204" pitchFamily="34" charset="0"/>
                  </a:rPr>
                  <a:t>2016</a:t>
                </a:r>
                <a:r>
                  <a:rPr lang="ko-KR" altLang="en-US" sz="1100" u="sng" spc="-50" dirty="0" smtClean="0">
                    <a:solidFill>
                      <a:srgbClr val="127ABA"/>
                    </a:solidFill>
                    <a:latin typeface="Eras Bold ITC" panose="020B0907030504020204" pitchFamily="34" charset="0"/>
                  </a:rPr>
                  <a:t>년 전자영수증 지원사업</a:t>
                </a:r>
                <a:r>
                  <a:rPr lang="en-US" altLang="ko-KR" sz="1100" u="sng" spc="-50" dirty="0" smtClean="0">
                    <a:solidFill>
                      <a:srgbClr val="127ABA"/>
                    </a:solidFill>
                    <a:latin typeface="Eras Bold ITC" panose="020B0907030504020204" pitchFamily="34" charset="0"/>
                  </a:rPr>
                  <a:t>.</a:t>
                </a:r>
                <a:r>
                  <a:rPr lang="ko-KR" altLang="en-US" sz="1100" u="sng" spc="-50" dirty="0" smtClean="0">
                    <a:solidFill>
                      <a:srgbClr val="127ABA"/>
                    </a:solidFill>
                    <a:latin typeface="Eras Bold ITC" panose="020B0907030504020204" pitchFamily="34" charset="0"/>
                  </a:rPr>
                  <a:t> </a:t>
                </a:r>
                <a:endParaRPr lang="en-US" altLang="ko-KR" sz="1100" u="sng" spc="-50" dirty="0" smtClean="0">
                  <a:solidFill>
                    <a:srgbClr val="127ABA"/>
                  </a:solidFill>
                  <a:latin typeface="Eras Bold ITC" panose="020B0907030504020204" pitchFamily="34" charset="0"/>
                </a:endParaRPr>
              </a:p>
              <a:p>
                <a:pPr algn="ctr">
                  <a:lnSpc>
                    <a:spcPts val="2200"/>
                  </a:lnSpc>
                </a:pPr>
                <a:r>
                  <a:rPr lang="ko-KR" altLang="en-US" sz="1200" spc="-5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Eras Bold ITC" panose="020B0907030504020204" pitchFamily="34" charset="0"/>
                  </a:rPr>
                  <a:t>한국전자영수증</a:t>
                </a:r>
                <a:r>
                  <a:rPr lang="ko-KR" altLang="en-US" sz="1200" spc="-50" dirty="0" smtClean="0">
                    <a:latin typeface="Eras Bold ITC" panose="020B0907030504020204" pitchFamily="34" charset="0"/>
                  </a:rPr>
                  <a:t> ㈜  </a:t>
                </a:r>
                <a:r>
                  <a:rPr lang="ko-KR" altLang="en-US" sz="1200" spc="-50" dirty="0" smtClean="0">
                    <a:solidFill>
                      <a:srgbClr val="F24A4A"/>
                    </a:solidFill>
                    <a:latin typeface="Eras Bold ITC" panose="020B0907030504020204" pitchFamily="34" charset="0"/>
                  </a:rPr>
                  <a:t>정부의 전자영수증  </a:t>
                </a:r>
                <a:r>
                  <a:rPr lang="ko-KR" altLang="en-US" sz="1200" spc="-50" smtClean="0">
                    <a:solidFill>
                      <a:srgbClr val="F24A4A"/>
                    </a:solidFill>
                    <a:latin typeface="Eras Bold ITC" panose="020B0907030504020204" pitchFamily="34" charset="0"/>
                  </a:rPr>
                  <a:t>지원 사업자로  선정</a:t>
                </a:r>
                <a:r>
                  <a:rPr lang="en-US" altLang="ko-KR" sz="1200" spc="-50" smtClean="0">
                    <a:solidFill>
                      <a:srgbClr val="F24A4A"/>
                    </a:solidFill>
                    <a:latin typeface="Eras Bold ITC" panose="020B0907030504020204" pitchFamily="34" charset="0"/>
                  </a:rPr>
                  <a:t>.</a:t>
                </a:r>
                <a:endParaRPr lang="ko-KR" altLang="en-US" sz="1200" spc="-50" dirty="0">
                  <a:solidFill>
                    <a:srgbClr val="F24A4A"/>
                  </a:solidFill>
                  <a:latin typeface="Eras Bold ITC" panose="020B0907030504020204" pitchFamily="34" charset="0"/>
                </a:endParaRPr>
              </a:p>
            </p:txBody>
          </p:sp>
          <p:grpSp>
            <p:nvGrpSpPr>
              <p:cNvPr id="49" name="그룹 16"/>
              <p:cNvGrpSpPr/>
              <p:nvPr/>
            </p:nvGrpSpPr>
            <p:grpSpPr>
              <a:xfrm>
                <a:off x="5098867" y="4333190"/>
                <a:ext cx="4254380" cy="522447"/>
                <a:chOff x="4455936" y="3866254"/>
                <a:chExt cx="4644932" cy="522447"/>
              </a:xfrm>
            </p:grpSpPr>
            <p:pic>
              <p:nvPicPr>
                <p:cNvPr id="51" name="Picture 4" descr="한국인터넷진흥원 ci에 대한 이미지 검색결과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6741952" y="3896197"/>
                  <a:ext cx="2358916" cy="402284"/>
                </a:xfrm>
                <a:prstGeom prst="rect">
                  <a:avLst/>
                </a:prstGeom>
                <a:noFill/>
              </p:spPr>
            </p:pic>
            <p:pic>
              <p:nvPicPr>
                <p:cNvPr id="52" name="Picture 6" descr="미래창조과학부 ci에 대한 이미지 검색결과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4455936" y="3866254"/>
                  <a:ext cx="2330208" cy="522447"/>
                </a:xfrm>
                <a:prstGeom prst="rect">
                  <a:avLst/>
                </a:prstGeom>
                <a:noFill/>
              </p:spPr>
            </p:pic>
          </p:grpSp>
          <p:cxnSp>
            <p:nvCxnSpPr>
              <p:cNvPr id="50" name="직선 연결선 49"/>
              <p:cNvCxnSpPr/>
              <p:nvPr/>
            </p:nvCxnSpPr>
            <p:spPr>
              <a:xfrm>
                <a:off x="5025541" y="4960832"/>
                <a:ext cx="4401032" cy="0"/>
              </a:xfrm>
              <a:prstGeom prst="line">
                <a:avLst/>
              </a:prstGeom>
              <a:ln>
                <a:solidFill>
                  <a:srgbClr val="192C6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13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6768058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4.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전자영수증 기대효과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-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서비스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차별화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5469767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서비스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제휴를 통해 고객과 </a:t>
            </a:r>
            <a:r>
              <a:rPr lang="ko-KR" altLang="en-US" sz="160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지속적인 소통 및 이미지 제고</a:t>
            </a:r>
            <a:endParaRPr lang="en-US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850289" y="3119326"/>
            <a:ext cx="2492986" cy="36004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00" smtClean="0">
                <a:solidFill>
                  <a:srgbClr val="FF0000"/>
                </a:solidFill>
                <a:latin typeface="Eras Bold ITC" panose="020B0907030504020204" pitchFamily="34" charset="0"/>
              </a:rPr>
              <a:t>종이비용 및 유지비용 </a:t>
            </a:r>
            <a:r>
              <a:rPr lang="ko-KR" altLang="en-US" sz="1600" b="1" spc="-10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절감</a:t>
            </a:r>
            <a:endParaRPr lang="ko-KR" altLang="en-US" sz="1600" b="1" spc="-100" dirty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pic>
        <p:nvPicPr>
          <p:cNvPr id="26" name="Picture 3" descr="communication, man, network, people, teamwork icon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38E90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1695089" y="4249928"/>
            <a:ext cx="813937" cy="944748"/>
          </a:xfrm>
          <a:prstGeom prst="rect">
            <a:avLst/>
          </a:prstGeom>
          <a:noFill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38E90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>
            <a:off x="7669884" y="1706299"/>
            <a:ext cx="1143616" cy="98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 descr="bars, business, data, down, finance, low icon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038E90">
                <a:tint val="45000"/>
                <a:satMod val="400000"/>
              </a:srgbClr>
            </a:duotone>
          </a:blip>
          <a:stretch>
            <a:fillRect/>
          </a:stretch>
        </p:blipFill>
        <p:spPr bwMode="auto">
          <a:xfrm rot="10800000" flipH="1">
            <a:off x="1473854" y="1772816"/>
            <a:ext cx="983640" cy="914944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모서리가 둥근 직사각형 33"/>
          <p:cNvSpPr/>
          <p:nvPr/>
        </p:nvSpPr>
        <p:spPr>
          <a:xfrm>
            <a:off x="821129" y="5589910"/>
            <a:ext cx="2492986" cy="36004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0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리텐션 및 충성도 강화</a:t>
            </a:r>
            <a:endParaRPr lang="ko-KR" altLang="en-US" sz="1600" b="1" spc="-100" dirty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114564" y="3063128"/>
            <a:ext cx="2492986" cy="36004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0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커뮤니케이션 채널 확보</a:t>
            </a:r>
            <a:endParaRPr lang="ko-KR" altLang="en-US" sz="1600" b="1" spc="-100" dirty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211432" y="1402675"/>
            <a:ext cx="1548244" cy="1548244"/>
          </a:xfrm>
          <a:prstGeom prst="ellipse">
            <a:avLst/>
          </a:prstGeom>
          <a:noFill/>
          <a:ln>
            <a:solidFill>
              <a:srgbClr val="038E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7471754" y="1412776"/>
            <a:ext cx="1548244" cy="1548244"/>
          </a:xfrm>
          <a:prstGeom prst="ellipse">
            <a:avLst/>
          </a:prstGeom>
          <a:noFill/>
          <a:ln>
            <a:solidFill>
              <a:srgbClr val="038E9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273753" y="3939558"/>
            <a:ext cx="1548244" cy="1548244"/>
          </a:xfrm>
          <a:prstGeom prst="ellipse">
            <a:avLst/>
          </a:prstGeom>
          <a:noFill/>
          <a:ln>
            <a:solidFill>
              <a:srgbClr val="038E9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chemeClr val="tx1">
                  <a:lumMod val="95000"/>
                  <a:lumOff val="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7054182" y="5555406"/>
            <a:ext cx="2492986" cy="36004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00" smtClean="0">
                <a:solidFill>
                  <a:srgbClr val="FF0000"/>
                </a:solidFill>
                <a:latin typeface="Eras Bold ITC" panose="020B0907030504020204" pitchFamily="34" charset="0"/>
              </a:rPr>
              <a:t>공단 이미지 제고</a:t>
            </a:r>
            <a:endParaRPr lang="ko-KR" altLang="en-US" sz="1600" b="1" spc="-100" dirty="0">
              <a:solidFill>
                <a:srgbClr val="FF0000"/>
              </a:solidFill>
              <a:latin typeface="Eras Bold ITC" panose="020B0907030504020204" pitchFamily="34" charset="0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7471754" y="3905054"/>
            <a:ext cx="1548244" cy="1548244"/>
          </a:xfrm>
          <a:prstGeom prst="ellipse">
            <a:avLst/>
          </a:prstGeom>
          <a:noFill/>
          <a:ln>
            <a:solidFill>
              <a:srgbClr val="038E9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chemeClr val="tx1">
                  <a:lumMod val="95000"/>
                  <a:lumOff val="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48" name="Picture 2" descr="like, thumbs, thumbs up, up, vote icon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1">
                <a:lumMod val="50000"/>
                <a:lumOff val="5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675301" y="1711433"/>
            <a:ext cx="1021739" cy="1021739"/>
          </a:xfrm>
          <a:prstGeom prst="rect">
            <a:avLst/>
          </a:prstGeom>
          <a:noFill/>
        </p:spPr>
      </p:pic>
      <p:pic>
        <p:nvPicPr>
          <p:cNvPr id="49" name="Picture 10" descr="protect, shield icon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1">
                <a:lumMod val="50000"/>
                <a:lumOff val="5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670408" y="4244493"/>
            <a:ext cx="925284" cy="1061356"/>
          </a:xfrm>
          <a:prstGeom prst="rect">
            <a:avLst/>
          </a:prstGeom>
          <a:noFill/>
        </p:spPr>
      </p:pic>
      <p:sp>
        <p:nvSpPr>
          <p:cNvPr id="50" name="직사각형 49"/>
          <p:cNvSpPr/>
          <p:nvPr/>
        </p:nvSpPr>
        <p:spPr>
          <a:xfrm>
            <a:off x="4365690" y="3094294"/>
            <a:ext cx="159210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5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고객 편의성 향상</a:t>
            </a:r>
          </a:p>
        </p:txBody>
      </p:sp>
      <p:sp>
        <p:nvSpPr>
          <p:cNvPr id="51" name="타원 50"/>
          <p:cNvSpPr/>
          <p:nvPr/>
        </p:nvSpPr>
        <p:spPr>
          <a:xfrm>
            <a:off x="4389692" y="1493410"/>
            <a:ext cx="1507616" cy="1507616"/>
          </a:xfrm>
          <a:prstGeom prst="ellipse">
            <a:avLst/>
          </a:prstGeom>
          <a:noFill/>
          <a:ln>
            <a:solidFill>
              <a:srgbClr val="038E9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  <a:ea typeface="HY견명조" pitchFamily="18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247261" y="5580618"/>
            <a:ext cx="1792477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r>
              <a:rPr lang="ko-KR" altLang="en-US" sz="1600" b="1" spc="-150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고객  환경∙건강 보호</a:t>
            </a:r>
          </a:p>
        </p:txBody>
      </p:sp>
      <p:sp>
        <p:nvSpPr>
          <p:cNvPr id="53" name="타원 52"/>
          <p:cNvSpPr/>
          <p:nvPr/>
        </p:nvSpPr>
        <p:spPr>
          <a:xfrm>
            <a:off x="4371450" y="3979734"/>
            <a:ext cx="1507616" cy="1507616"/>
          </a:xfrm>
          <a:prstGeom prst="ellipse">
            <a:avLst/>
          </a:prstGeom>
          <a:noFill/>
          <a:ln>
            <a:solidFill>
              <a:srgbClr val="038E90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54" name="Picture 2" descr="like, thumbs, thumbs up, up, vote icon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1">
                <a:lumMod val="50000"/>
                <a:lumOff val="5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912159" y="4608794"/>
            <a:ext cx="445824" cy="445824"/>
          </a:xfrm>
          <a:prstGeom prst="rect">
            <a:avLst/>
          </a:prstGeom>
          <a:noFill/>
        </p:spPr>
      </p:pic>
      <p:pic>
        <p:nvPicPr>
          <p:cNvPr id="55" name="Picture 8" descr="arrow, line, progress, up icon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tx1">
                <a:lumMod val="50000"/>
                <a:lumOff val="5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7663780" y="4149080"/>
            <a:ext cx="1141325" cy="1141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14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6768058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5.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회사소개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- ①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개요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3958135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국내 유일 전자영수증 범용서비스 제공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.</a:t>
            </a:r>
            <a:endParaRPr lang="arn-CL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59114" y="1196752"/>
            <a:ext cx="8460849" cy="11900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 h="1270"/>
              <a:bevelB w="1270"/>
            </a:sp3d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1.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회 사 명 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   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500"/>
              </a:spcAft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2.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주요사업       부가통신업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(VAN,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전자영수증 사업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),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소프트웨어 개발업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(SI,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앱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,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 마일리지 개발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/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구축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)           </a:t>
            </a:r>
          </a:p>
          <a:p>
            <a:pPr>
              <a:lnSpc>
                <a:spcPct val="150000"/>
              </a:lnSpc>
              <a:spcAft>
                <a:spcPts val="500"/>
              </a:spcAft>
            </a:pP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3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.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주   소          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서울시 구로구 디지털로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30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길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28,  7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층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(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마리오타워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7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층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)</a:t>
            </a:r>
          </a:p>
        </p:txBody>
      </p:sp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640185"/>
              </p:ext>
            </p:extLst>
          </p:nvPr>
        </p:nvGraphicFramePr>
        <p:xfrm>
          <a:off x="899478" y="2949326"/>
          <a:ext cx="8431752" cy="294444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5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36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9455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7360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23540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589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발 주 처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프로그램 명 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프로젝트 내용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기 간</a:t>
                      </a:r>
                      <a:r>
                        <a:rPr lang="en-US" altLang="ko-KR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년 월</a:t>
                      </a: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년 월</a:t>
                      </a: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투입인력</a:t>
                      </a:r>
                      <a:r>
                        <a:rPr lang="en-US" altLang="ko-KR" sz="1200" b="0" baseline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200" b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MM)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적용기술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KT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클립서비스 제휴 서비스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전자영수증 서비스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2016.</a:t>
                      </a:r>
                      <a:r>
                        <a:rPr lang="en-US" altLang="ko-KR" sz="105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05~2016.07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.NET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SKT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스마트청구서 제휴 서비스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전자영수증서비스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2016.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09 ~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24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 / JSP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LG</a:t>
                      </a:r>
                      <a:r>
                        <a:rPr lang="en-US" altLang="ko-KR" sz="105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CNS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MPOST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 제휴 서비스</a:t>
                      </a:r>
                      <a:endParaRPr lang="en-US" altLang="ko-KR" sz="1050" b="0" dirty="0" smtClean="0"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전자영수증서비스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2016.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07~2016.09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/ JSP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세븐일레븐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전자영수증 제휴 서비스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전자영수증발급 시스템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2016.10~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15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 / JSP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BECF2"/>
                    </a:solidFill>
                  </a:tcPr>
                </a:tc>
              </a:tr>
              <a:tr h="3239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CJ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올리브영</a:t>
                      </a:r>
                      <a:endParaRPr lang="en-US" altLang="ko-KR" sz="1050" b="0" dirty="0" smtClean="0"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스마트 영수증 구축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올리브영  전자영수증 개발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2015.08~2015.11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16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/ JSP / .NET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CJ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시스템즈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CJ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마일리지 개발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마일리지 솔루션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2015.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06 ~ 12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3.0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B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</a:t>
                      </a:r>
                      <a:r>
                        <a:rPr lang="en-US" altLang="ko-KR" sz="1050" b="0" baseline="0" dirty="0" smtClean="0">
                          <a:latin typeface="+mn-ea"/>
                          <a:ea typeface="+mn-ea"/>
                        </a:rPr>
                        <a:t> / JSP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BECF2"/>
                    </a:solidFill>
                  </a:tcPr>
                </a:tc>
              </a:tr>
              <a:tr h="323984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SPC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그룹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해피포인트</a:t>
                      </a:r>
                      <a:r>
                        <a:rPr lang="ko-KR" altLang="en-US" sz="105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개발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구축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파리바게뜨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던킨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2000.03~2007.08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05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JAVA / JSP</a:t>
                      </a:r>
                      <a:endParaRPr lang="ko-KR" altLang="en-US" sz="105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843085" y="2420888"/>
            <a:ext cx="210506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4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.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전자영수증 개발실적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47" name="Picture 3" descr="C:\Users\hs\Desktop\한국전자영수증_CI\ci2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3466" y="1251474"/>
            <a:ext cx="1405858" cy="371621"/>
          </a:xfrm>
          <a:prstGeom prst="rect">
            <a:avLst/>
          </a:prstGeom>
          <a:noFill/>
        </p:spPr>
      </p:pic>
      <p:pic>
        <p:nvPicPr>
          <p:cNvPr id="48" name="Picture 6" descr="KISA 한국인터넷진흥원 로고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714157" y="1231738"/>
            <a:ext cx="2077415" cy="321852"/>
          </a:xfrm>
          <a:prstGeom prst="rect">
            <a:avLst/>
          </a:prstGeom>
          <a:noFill/>
        </p:spPr>
      </p:pic>
      <p:sp>
        <p:nvSpPr>
          <p:cNvPr id="49" name="직사각형 48"/>
          <p:cNvSpPr/>
          <p:nvPr/>
        </p:nvSpPr>
        <p:spPr>
          <a:xfrm>
            <a:off x="5762578" y="1286059"/>
            <a:ext cx="1486304" cy="30777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정부 지원사업자</a:t>
            </a:r>
            <a:endParaRPr lang="arn-CL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50" name="TextBox 41"/>
          <p:cNvSpPr txBox="1"/>
          <p:nvPr/>
        </p:nvSpPr>
        <p:spPr bwMode="auto">
          <a:xfrm>
            <a:off x="1859676" y="1272844"/>
            <a:ext cx="261610" cy="278089"/>
          </a:xfrm>
          <a:prstGeom prst="rect">
            <a:avLst/>
          </a:prstGeom>
          <a:noFill/>
        </p:spPr>
        <p:txBody>
          <a:bodyPr wrap="none" tIns="46800" rtlCol="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157A8"/>
              </a:buClr>
              <a:buSzPct val="110000"/>
            </a:pPr>
            <a:r>
              <a:rPr lang="en-US" altLang="ko-KR" sz="1200" dirty="0">
                <a:gradFill>
                  <a:gsLst>
                    <a:gs pos="417">
                      <a:prstClr val="white">
                        <a:lumMod val="65000"/>
                      </a:prstClr>
                    </a:gs>
                    <a:gs pos="7917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Eras Bold ITC" panose="020B0907030504020204" pitchFamily="34" charset="0"/>
                <a:cs typeface="Arial" pitchFamily="34" charset="0"/>
              </a:rPr>
              <a:t>|</a:t>
            </a:r>
            <a:endParaRPr lang="ko-KR" altLang="en-US" sz="1200" dirty="0">
              <a:gradFill>
                <a:gsLst>
                  <a:gs pos="417">
                    <a:prstClr val="white">
                      <a:lumMod val="65000"/>
                    </a:prstClr>
                  </a:gs>
                  <a:gs pos="7917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Eras Bold ITC" panose="020B0907030504020204" pitchFamily="34" charset="0"/>
              <a:cs typeface="Arial" pitchFamily="34" charset="0"/>
            </a:endParaRPr>
          </a:p>
        </p:txBody>
      </p:sp>
      <p:sp>
        <p:nvSpPr>
          <p:cNvPr id="51" name="TextBox 41"/>
          <p:cNvSpPr txBox="1"/>
          <p:nvPr/>
        </p:nvSpPr>
        <p:spPr bwMode="auto">
          <a:xfrm>
            <a:off x="1859676" y="1638743"/>
            <a:ext cx="261610" cy="278089"/>
          </a:xfrm>
          <a:prstGeom prst="rect">
            <a:avLst/>
          </a:prstGeom>
          <a:noFill/>
        </p:spPr>
        <p:txBody>
          <a:bodyPr wrap="none" tIns="46800" rtlCol="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157A8"/>
              </a:buClr>
              <a:buSzPct val="110000"/>
            </a:pPr>
            <a:r>
              <a:rPr lang="en-US" altLang="ko-KR" sz="1200" dirty="0">
                <a:gradFill>
                  <a:gsLst>
                    <a:gs pos="417">
                      <a:prstClr val="white">
                        <a:lumMod val="65000"/>
                      </a:prstClr>
                    </a:gs>
                    <a:gs pos="7917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Eras Bold ITC" panose="020B0907030504020204" pitchFamily="34" charset="0"/>
                <a:cs typeface="Arial" pitchFamily="34" charset="0"/>
              </a:rPr>
              <a:t>|</a:t>
            </a:r>
            <a:endParaRPr lang="ko-KR" altLang="en-US" sz="1200" dirty="0">
              <a:gradFill>
                <a:gsLst>
                  <a:gs pos="417">
                    <a:prstClr val="white">
                      <a:lumMod val="65000"/>
                    </a:prstClr>
                  </a:gs>
                  <a:gs pos="7917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Eras Bold ITC" panose="020B0907030504020204" pitchFamily="34" charset="0"/>
              <a:cs typeface="Arial" pitchFamily="34" charset="0"/>
            </a:endParaRPr>
          </a:p>
        </p:txBody>
      </p:sp>
      <p:sp>
        <p:nvSpPr>
          <p:cNvPr id="52" name="TextBox 41"/>
          <p:cNvSpPr txBox="1"/>
          <p:nvPr/>
        </p:nvSpPr>
        <p:spPr bwMode="auto">
          <a:xfrm>
            <a:off x="1859676" y="2060848"/>
            <a:ext cx="261610" cy="278089"/>
          </a:xfrm>
          <a:prstGeom prst="rect">
            <a:avLst/>
          </a:prstGeom>
          <a:noFill/>
        </p:spPr>
        <p:txBody>
          <a:bodyPr wrap="none" tIns="46800" rtlCol="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157A8"/>
              </a:buClr>
              <a:buSzPct val="110000"/>
            </a:pPr>
            <a:r>
              <a:rPr lang="en-US" altLang="ko-KR" sz="1200" dirty="0">
                <a:gradFill>
                  <a:gsLst>
                    <a:gs pos="417">
                      <a:prstClr val="white">
                        <a:lumMod val="65000"/>
                      </a:prstClr>
                    </a:gs>
                    <a:gs pos="7917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Eras Bold ITC" panose="020B0907030504020204" pitchFamily="34" charset="0"/>
                <a:cs typeface="Arial" pitchFamily="34" charset="0"/>
              </a:rPr>
              <a:t>|</a:t>
            </a:r>
            <a:endParaRPr lang="ko-KR" altLang="en-US" sz="1200" dirty="0">
              <a:gradFill>
                <a:gsLst>
                  <a:gs pos="417">
                    <a:prstClr val="white">
                      <a:lumMod val="65000"/>
                    </a:prstClr>
                  </a:gs>
                  <a:gs pos="7917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Eras Bold ITC" panose="020B0907030504020204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7F6BD8F-51A0-4524-A01C-06E312A2DA8A}" type="slidenum">
              <a:rPr lang="ko-KR" altLang="en-US" smtClean="0">
                <a:latin typeface="Eras Bold ITC" panose="020B0907030504020204" pitchFamily="34" charset="0"/>
              </a:rPr>
              <a:pPr>
                <a:defRPr/>
              </a:pPr>
              <a:t>15</a:t>
            </a:fld>
            <a:endParaRPr lang="ko-KR" altLang="en-US" dirty="0">
              <a:latin typeface="Eras Bold ITC" panose="020B0907030504020204" pitchFamily="34" charset="0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247650" y="0"/>
            <a:ext cx="6768058" cy="502217"/>
          </a:xfrm>
          <a:prstGeom prst="rect">
            <a:avLst/>
          </a:prstGeom>
          <a:noFill/>
          <a:ln>
            <a:noFill/>
          </a:ln>
        </p:spPr>
        <p:txBody>
          <a:bodyPr vert="horz" wrap="square" lIns="85880" tIns="42940" rIns="85880" bIns="42940" anchor="t" anchorCtr="0" compatLnSpc="1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defTabSz="945243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5. </a:t>
            </a:r>
            <a:r>
              <a:rPr lang="ko-KR" altLang="en-US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회사소개</a:t>
            </a:r>
            <a:r>
              <a:rPr lang="en-US" altLang="ko-KR" b="1" smtClean="0">
                <a:solidFill>
                  <a:srgbClr val="FF0000"/>
                </a:solidFill>
                <a:latin typeface="Eras Bold ITC" panose="020B0907030504020204" pitchFamily="34" charset="0"/>
              </a:rPr>
              <a:t> - 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②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특허</a:t>
            </a:r>
            <a:r>
              <a:rPr lang="en-US" altLang="ko-KR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Eras Bold ITC" panose="020B0907030504020204" pitchFamily="34" charset="0"/>
              </a:rPr>
              <a:t>및 기술력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90525" y="642521"/>
            <a:ext cx="2956259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-  </a:t>
            </a:r>
            <a:r>
              <a:rPr lang="ko-KR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Eras Bold ITC" panose="020B0907030504020204" pitchFamily="34" charset="0"/>
              </a:rPr>
              <a:t>독보적인 기술력과 특허 보유</a:t>
            </a:r>
            <a:endParaRPr lang="en-US" altLang="ko-KR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Eras Bold ITC" panose="020B0907030504020204" pitchFamily="34" charset="0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272824"/>
              </p:ext>
            </p:extLst>
          </p:nvPr>
        </p:nvGraphicFramePr>
        <p:xfrm>
          <a:off x="695589" y="1182688"/>
          <a:ext cx="8911583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7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08712"/>
                <a:gridCol w="15121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18151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특허</a:t>
                      </a:r>
                      <a:endParaRPr kumimoji="1" lang="en-US" altLang="ko-KR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Eras Demi ITC" panose="020B08050305040208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Eras Demi ITC" panose="020B08050305040208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등록</a:t>
                      </a:r>
                      <a:endParaRPr lang="ko-KR" altLang="en-US" sz="2800" b="0" dirty="0" smtClean="0">
                        <a:solidFill>
                          <a:schemeClr val="bg1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메시지 추출기반 전자영수증 발행 시스템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2016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전자영수증 발급 방법 및 장치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2016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전자영수증 발행 시스템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전자영수증 발행 시스템의 회원 데이터베이스 구축 방법 및 장치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현금 영수증 발급 방법 및 장치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문자 추출 기반 포인트 적립 시스템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소득공제 처리 시스템 및 방법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2016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 영수증을 이용한 전자 처방전 관리 방법 및 장치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8151">
                <a:tc vMerge="1">
                  <a:txBody>
                    <a:bodyPr/>
                    <a:lstStyle/>
                    <a:p>
                      <a:pPr marL="0" marR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문자 추출 기반 포인트 적립 기능을 구비한 결제 관리 시스템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2014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</a:tr>
              <a:tr h="218151">
                <a:tc vMerge="1">
                  <a:txBody>
                    <a:bodyPr/>
                    <a:lstStyle/>
                    <a:p>
                      <a:pPr marL="0" marR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건강보험증 관리 시스템 및 방법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283374"/>
              </p:ext>
            </p:extLst>
          </p:nvPr>
        </p:nvGraphicFramePr>
        <p:xfrm>
          <a:off x="695589" y="3944693"/>
          <a:ext cx="8895822" cy="233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7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93599"/>
                <a:gridCol w="145151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9378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관련</a:t>
                      </a:r>
                      <a:endParaRPr kumimoji="1" lang="en-US" altLang="ko-KR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Eras Demi ITC" panose="020B08050305040208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Eras Demi ITC" panose="020B08050305040208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기술</a:t>
                      </a:r>
                      <a:endParaRPr lang="ko-KR" altLang="en-US" sz="1800" b="0" dirty="0" smtClean="0">
                        <a:solidFill>
                          <a:schemeClr val="bg1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38E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기존 결제 인프라를 활용한 전자영수증 발행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2014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고객 자동 식별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결제 흐름과 전자영수증 흐름의 비동기 처리 및 맵핑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2014</a:t>
                      </a:r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문자 파싱 및 지능형 매칭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2014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위치정보 측위 기술 및 사용자 위치정보를 통한 실내∙외 위치 맵 구현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고객 정보 수집 및 입력 없이 회원 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Database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구축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고객 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Key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매칭을 통한 고객 식별 및 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POS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시스템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프린터 제어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2014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0" dirty="0" smtClean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전자영수증을 통한 세무회계 및 증빙 자동 처리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2015</a:t>
                      </a:r>
                      <a:endParaRPr lang="ko-KR" altLang="en-US" sz="1100" b="0" dirty="0">
                        <a:solidFill>
                          <a:srgbClr val="002060"/>
                        </a:solidFill>
                        <a:latin typeface="Eras Demi ITC" panose="020B0805030504020804" pitchFamily="34" charset="0"/>
                        <a:ea typeface="+mn-ea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19378">
                <a:tc vMerge="1">
                  <a:txBody>
                    <a:bodyPr/>
                    <a:lstStyle/>
                    <a:p>
                      <a:pPr marL="0" marR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>
                        <a:solidFill>
                          <a:srgbClr val="002060"/>
                        </a:solidFill>
                        <a:latin typeface="Eras Bold ITC" pitchFamily="34" charset="0"/>
                        <a:ea typeface="Rix모던고딕 B" pitchFamily="18" charset="-127"/>
                      </a:endParaRPr>
                    </a:p>
                  </a:txBody>
                  <a:tcPr marL="84406" marR="844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3162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전자영수증을 통한 시점 확인 및 위 변조 방지 기술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F5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gradFill>
                            <a:gsLst>
                              <a:gs pos="0">
                                <a:prstClr val="black"/>
                              </a:gs>
                              <a:gs pos="50000">
                                <a:prstClr val="black"/>
                              </a:gs>
                            </a:gsLst>
                            <a:lin ang="5400000" scaled="0"/>
                          </a:gradFill>
                          <a:effectLst/>
                          <a:uLnTx/>
                          <a:uFillTx/>
                          <a:latin typeface="Eras Demi ITC" panose="020B0805030504020804" pitchFamily="34" charset="0"/>
                          <a:ea typeface="+mn-ea"/>
                          <a:cs typeface="+mn-cs"/>
                        </a:rPr>
                        <a:t>2016</a:t>
                      </a:r>
                    </a:p>
                  </a:txBody>
                  <a:tcPr marL="84406" marR="84406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EC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839243" y="2492896"/>
            <a:ext cx="4608514" cy="951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>
              <a:lnSpc>
                <a:spcPct val="110000"/>
              </a:lnSpc>
            </a:pPr>
            <a:r>
              <a:rPr lang="en-US" altLang="ko-KR" sz="5400" spc="-100" dirty="0" smtClean="0">
                <a:latin typeface="Eras Bold ITC" panose="020B0907030504020204" pitchFamily="34" charset="0"/>
              </a:rPr>
              <a:t>THANK YOU</a:t>
            </a:r>
            <a:endParaRPr lang="ko-KR" altLang="en-US" sz="5400" spc="-100" dirty="0" smtClean="0">
              <a:latin typeface="Eras Bold ITC" panose="020B0907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30515</TotalTime>
  <Words>1007</Words>
  <Application>Microsoft Office PowerPoint</Application>
  <PresentationFormat>35mm 슬라이드</PresentationFormat>
  <Paragraphs>263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6" baseType="lpstr">
      <vt:lpstr>HY견명조</vt:lpstr>
      <vt:lpstr>Rix모던고딕 B</vt:lpstr>
      <vt:lpstr>나눔고딕</vt:lpstr>
      <vt:lpstr>맑은 고딕</vt:lpstr>
      <vt:lpstr>Arial</vt:lpstr>
      <vt:lpstr>Eras Bold ITC</vt:lpstr>
      <vt:lpstr>Eras Demi ITC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박수지</dc:creator>
  <cp:lastModifiedBy>Windows 사용자</cp:lastModifiedBy>
  <cp:revision>386</cp:revision>
  <dcterms:created xsi:type="dcterms:W3CDTF">2016-08-17T09:45:10Z</dcterms:created>
  <dcterms:modified xsi:type="dcterms:W3CDTF">2017-07-18T04:45:34Z</dcterms:modified>
</cp:coreProperties>
</file>